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61" r:id="rId3"/>
    <p:sldId id="675" r:id="rId4"/>
    <p:sldId id="633" r:id="rId5"/>
    <p:sldId id="639" r:id="rId6"/>
    <p:sldId id="635" r:id="rId7"/>
    <p:sldId id="624" r:id="rId8"/>
    <p:sldId id="623" r:id="rId9"/>
    <p:sldId id="625" r:id="rId10"/>
    <p:sldId id="626" r:id="rId11"/>
    <p:sldId id="643" r:id="rId12"/>
    <p:sldId id="644" r:id="rId13"/>
    <p:sldId id="645" r:id="rId14"/>
    <p:sldId id="651" r:id="rId15"/>
    <p:sldId id="648" r:id="rId16"/>
    <p:sldId id="650" r:id="rId17"/>
    <p:sldId id="647" r:id="rId18"/>
    <p:sldId id="652" r:id="rId19"/>
    <p:sldId id="627" r:id="rId20"/>
    <p:sldId id="628" r:id="rId21"/>
    <p:sldId id="653" r:id="rId22"/>
    <p:sldId id="654" r:id="rId23"/>
    <p:sldId id="655" r:id="rId24"/>
    <p:sldId id="656" r:id="rId25"/>
    <p:sldId id="629" r:id="rId26"/>
    <p:sldId id="630" r:id="rId27"/>
    <p:sldId id="659" r:id="rId28"/>
    <p:sldId id="660" r:id="rId29"/>
    <p:sldId id="661" r:id="rId30"/>
    <p:sldId id="664" r:id="rId31"/>
    <p:sldId id="665" r:id="rId32"/>
    <p:sldId id="666" r:id="rId33"/>
    <p:sldId id="667" r:id="rId34"/>
    <p:sldId id="662" r:id="rId35"/>
    <p:sldId id="631" r:id="rId36"/>
    <p:sldId id="632" r:id="rId37"/>
    <p:sldId id="668" r:id="rId38"/>
    <p:sldId id="672" r:id="rId39"/>
    <p:sldId id="669" r:id="rId40"/>
    <p:sldId id="670" r:id="rId41"/>
    <p:sldId id="671" r:id="rId42"/>
    <p:sldId id="673" r:id="rId43"/>
    <p:sldId id="674" r:id="rId44"/>
    <p:sldId id="621" r:id="rId45"/>
    <p:sldId id="32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4D4"/>
    <a:srgbClr val="B2B3AD"/>
    <a:srgbClr val="96978D"/>
    <a:srgbClr val="A4A59D"/>
    <a:srgbClr val="C6C7C1"/>
    <a:srgbClr val="BEB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6649" autoAdjust="0"/>
  </p:normalViewPr>
  <p:slideViewPr>
    <p:cSldViewPr snapToGrid="0">
      <p:cViewPr varScale="1">
        <p:scale>
          <a:sx n="103" d="100"/>
          <a:sy n="103" d="100"/>
        </p:scale>
        <p:origin x="9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7043-1ED9-4280-B30D-13F4B4DE3247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4BD96-1AF7-4450-99A7-A00EE4A9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4BD96-1AF7-4450-99A7-A00EE4A958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689AE-CB4D-5E97-1D4C-63AB686A07C3}"/>
              </a:ext>
            </a:extLst>
          </p:cNvPr>
          <p:cNvSpPr/>
          <p:nvPr userDrawn="1"/>
        </p:nvSpPr>
        <p:spPr>
          <a:xfrm>
            <a:off x="0" y="-42532"/>
            <a:ext cx="12192000" cy="69005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73A6-FC85-F129-0FF3-6D9468F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6515" y="2208190"/>
            <a:ext cx="10259568" cy="1305404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CS302 –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E857-2B66-8433-D469-E0F15F210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15" y="3602038"/>
            <a:ext cx="1025956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46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D9B-387D-38BF-CFF6-74C54DBC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FC8C8-5343-9FD0-1205-5ED3586D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01AF-A25D-1B2E-85CC-A8223D7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6999-1A20-3F30-1A01-EF7DEE43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003C-3203-B1B0-D7FA-247447BB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7813-20CF-6AD1-51DD-95ACB0B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40D-520F-F4CA-0576-5338E05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65" y="33251"/>
            <a:ext cx="11381518" cy="820694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2AB-11BE-1B22-FF80-605EED1A1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11751834" cy="5733642"/>
          </a:xfrm>
        </p:spPr>
        <p:txBody>
          <a:bodyPr/>
          <a:lstStyle>
            <a:lvl1pPr algn="just">
              <a:defRPr>
                <a:solidFill>
                  <a:schemeClr val="tx1"/>
                </a:solidFill>
                <a:latin typeface="+mj-lt"/>
              </a:defRPr>
            </a:lvl1pPr>
            <a:lvl2pPr algn="just">
              <a:defRPr>
                <a:solidFill>
                  <a:schemeClr val="tx1"/>
                </a:solidFill>
                <a:latin typeface="+mj-lt"/>
              </a:defRPr>
            </a:lvl2pPr>
            <a:lvl3pPr algn="just">
              <a:defRPr>
                <a:solidFill>
                  <a:schemeClr val="tx1"/>
                </a:solidFill>
                <a:latin typeface="+mj-lt"/>
              </a:defRPr>
            </a:lvl3pPr>
            <a:lvl4pPr algn="just">
              <a:defRPr>
                <a:solidFill>
                  <a:schemeClr val="tx1"/>
                </a:solidFill>
                <a:latin typeface="+mj-lt"/>
              </a:defRPr>
            </a:lvl4pPr>
            <a:lvl5pPr algn="just"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17B780-5025-987F-3DC3-184DB53C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5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90B-285F-2C66-D3FE-5B823F0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5860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D06B-72EC-43BE-409D-39B6E53EB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2451"/>
            <a:ext cx="10515600" cy="1727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5279-CD73-19B5-AEA6-B78C3CC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74FB-C9E5-C168-20A6-B3138D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BE-046F-1656-A145-BBACA25D7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35C7-5AD0-4BB9-3A77-57B8F6E98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BB-C4E6-01DD-0010-DFAB60E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9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BE-9621-56F0-9219-A17957F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3CC7-D7C2-023B-1C8F-090430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4881-EEE8-DDD3-EDE0-54CB2733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64512-393A-A3D4-FBDE-1188EEFE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3AABB-DAFA-7136-A2A0-006C345DB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C1CE-5C88-9011-ACE6-158D2F0C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0DF-359C-3772-3B71-EFDA2F5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212C9-60ED-12F0-F460-F845501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C46D-2B95-949D-3D28-C145FC36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4F23-B588-F794-09EC-A2398E2B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6CA-F0FE-7F30-B301-68E86B42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5B6BF-FC9D-7271-45F2-8A2CDC4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51AB9-EA21-649F-D191-F1AC7A8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F64-BD0E-7FFD-41EF-96D6A29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07B4-313F-A6E9-69DA-57E1B9E03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3271-8CA8-9B7C-8ED5-D3E0D8F2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F880D-EF92-559D-6033-0C6E972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7C1B2-D306-5234-FCB6-417DA2E74BB8}"/>
              </a:ext>
            </a:extLst>
          </p:cNvPr>
          <p:cNvSpPr/>
          <p:nvPr userDrawn="1"/>
        </p:nvSpPr>
        <p:spPr>
          <a:xfrm>
            <a:off x="0" y="6366"/>
            <a:ext cx="12188949" cy="68835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92000"/>
                </a:schemeClr>
              </a:gs>
              <a:gs pos="20000">
                <a:schemeClr val="bg1">
                  <a:lumMod val="75000"/>
                  <a:alpha val="92000"/>
                </a:schemeClr>
              </a:gs>
              <a:gs pos="100000">
                <a:schemeClr val="bg1">
                  <a:lumMod val="90000"/>
                  <a:alpha val="9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CBC0-7F92-F92F-3AA1-0BDB8B91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41" y="994521"/>
            <a:ext cx="11817767" cy="569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</a:t>
            </a:r>
            <a:r>
              <a:rPr lang="en-US" dirty="0" err="1"/>
              <a:t>fksdfkljaslkfjlkasjflkajslfkjalskf</a:t>
            </a:r>
            <a:r>
              <a:rPr lang="en-US" dirty="0"/>
              <a:t> </a:t>
            </a:r>
            <a:r>
              <a:rPr lang="en-US" dirty="0" err="1"/>
              <a:t>jas</a:t>
            </a:r>
            <a:r>
              <a:rPr lang="en-US" dirty="0"/>
              <a:t> </a:t>
            </a:r>
            <a:r>
              <a:rPr lang="en-US" dirty="0" err="1"/>
              <a:t>fkljasl</a:t>
            </a:r>
            <a:r>
              <a:rPr lang="en-US" dirty="0"/>
              <a:t> </a:t>
            </a:r>
            <a:r>
              <a:rPr lang="en-US" dirty="0" err="1"/>
              <a:t>fjlas</a:t>
            </a:r>
            <a:r>
              <a:rPr lang="en-US" dirty="0"/>
              <a:t> </a:t>
            </a:r>
            <a:r>
              <a:rPr lang="en-US" dirty="0" err="1"/>
              <a:t>flkajsfjjaslfjalskfjlasjflsajlfjaslfjl</a:t>
            </a:r>
            <a:endParaRPr lang="en-US" dirty="0"/>
          </a:p>
          <a:p>
            <a:pPr lvl="0"/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389EA-4E88-4DB2-DE6D-8FD6A4839D49}"/>
              </a:ext>
            </a:extLst>
          </p:cNvPr>
          <p:cNvSpPr/>
          <p:nvPr userDrawn="1"/>
        </p:nvSpPr>
        <p:spPr>
          <a:xfrm>
            <a:off x="10633" y="-12512"/>
            <a:ext cx="12192000" cy="905228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0000">
                <a:schemeClr val="bg1">
                  <a:lumMod val="75000"/>
                </a:schemeClr>
              </a:gs>
              <a:gs pos="100000">
                <a:schemeClr val="bg1">
                  <a:lumMod val="90000"/>
                </a:schemeClr>
              </a:gs>
            </a:gsLst>
            <a:lin ang="10800000" scaled="1"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E77-43C7-C229-9E42-88482BF4F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A29F4-108E-4774-317D-15F8F3E82F0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C85BD5-EE8B-11F4-28D8-9421929526E2}"/>
              </a:ext>
            </a:extLst>
          </p:cNvPr>
          <p:cNvSpPr/>
          <p:nvPr userDrawn="1"/>
        </p:nvSpPr>
        <p:spPr>
          <a:xfrm>
            <a:off x="11461072" y="6459624"/>
            <a:ext cx="621437" cy="3651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 lvl="0"/>
            <a:endParaRPr lang="en-US" sz="16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503D-3365-9FDA-1D27-9F09309E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9" y="47830"/>
            <a:ext cx="11503151" cy="87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0BF7-2D25-BFDB-733C-742A7A37279C}"/>
              </a:ext>
            </a:extLst>
          </p:cNvPr>
          <p:cNvSpPr/>
          <p:nvPr userDrawn="1"/>
        </p:nvSpPr>
        <p:spPr>
          <a:xfrm>
            <a:off x="0" y="6366"/>
            <a:ext cx="264741" cy="6870684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6000">
                <a:schemeClr val="bg1">
                  <a:lumMod val="75000"/>
                </a:schemeClr>
              </a:gs>
              <a:gs pos="100000">
                <a:schemeClr val="bg1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CC72BD-F9D4-1C23-2FA6-E96748298632}"/>
              </a:ext>
            </a:extLst>
          </p:cNvPr>
          <p:cNvSpPr txBox="1">
            <a:spLocks/>
          </p:cNvSpPr>
          <p:nvPr userDrawn="1"/>
        </p:nvSpPr>
        <p:spPr>
          <a:xfrm>
            <a:off x="0" y="6464095"/>
            <a:ext cx="2183907" cy="3651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8328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8D8-39C5-136D-7DE7-C372254E5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CS312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E1AE-E1E7-EFE4-AB97-134DB712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225" y="4814596"/>
            <a:ext cx="9144000" cy="1873541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highlight>
                  <a:srgbClr val="00FFFF"/>
                </a:highlight>
              </a:rPr>
              <a:t>Lecture  </a:t>
            </a:r>
            <a:r>
              <a:rPr lang="en-US" b="1">
                <a:highlight>
                  <a:srgbClr val="00FFFF"/>
                </a:highlight>
              </a:rPr>
              <a:t>#  05</a:t>
            </a:r>
            <a:endParaRPr lang="en-US" b="1" dirty="0">
              <a:highlight>
                <a:srgbClr val="00FFFF"/>
              </a:highlight>
            </a:endParaRPr>
          </a:p>
          <a:p>
            <a:pPr algn="r"/>
            <a:r>
              <a:rPr lang="en-US" b="1" dirty="0"/>
              <a:t>HITEC University, Taxila</a:t>
            </a:r>
          </a:p>
          <a:p>
            <a:pPr algn="r"/>
            <a:r>
              <a:rPr lang="en-US" b="1" dirty="0"/>
              <a:t>Mr. Mubashir Iqbal</a:t>
            </a:r>
          </a:p>
          <a:p>
            <a:pPr algn="r"/>
            <a:r>
              <a:rPr lang="en-US" b="1" dirty="0"/>
              <a:t>Fall-2025</a:t>
            </a:r>
          </a:p>
        </p:txBody>
      </p:sp>
    </p:spTree>
    <p:extLst>
      <p:ext uri="{BB962C8B-B14F-4D97-AF65-F5344CB8AC3E}">
        <p14:creationId xmlns:p14="http://schemas.microsoft.com/office/powerpoint/2010/main" val="3931721149"/>
      </p:ext>
    </p:ext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9523A-55C8-C22D-8A6A-8C987B645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F239-0750-3287-6F44-1F45E2ED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First Search (BFS)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18D36-CCD7-9DC4-D9A6-346934681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Best-First Search is a heuristic-based search algorithm that explores a graph by expanding the most promising node chosen according to a specified rule or evaluation function.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</a:rPr>
              <a:t>It combines the advantages of Breadth-First and Depth-First Search by using heuristic information (h(n)) to guide the search process.</a:t>
            </a:r>
            <a:endParaRPr lang="en-GB" sz="1600" dirty="0">
              <a:highlight>
                <a:srgbClr val="C0C0C0"/>
              </a:highlight>
            </a:endParaRPr>
          </a:p>
          <a:p>
            <a:endParaRPr lang="en-GB" dirty="0"/>
          </a:p>
          <a:p>
            <a:r>
              <a:rPr lang="en-GB" dirty="0"/>
              <a:t>Best-First uses </a:t>
            </a:r>
            <a:r>
              <a:rPr lang="en-GB" b="1" dirty="0">
                <a:highlight>
                  <a:srgbClr val="00FFFF"/>
                </a:highlight>
              </a:rPr>
              <a:t>a priority queue </a:t>
            </a:r>
            <a:r>
              <a:rPr lang="en-GB" dirty="0"/>
              <a:t>(frontier) ordered by a heuristic score f(n) and always expands the node with smallest score.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78380-3A7B-7A8B-97BA-061A6B8FD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E6974-7E2E-8863-3F41-36DA1CCBC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45" y="4590661"/>
            <a:ext cx="6880329" cy="21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68539"/>
      </p:ext>
    </p:extLst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EF008-AB8B-20AE-1B07-F26A4FFE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A34-7C42-958B-D158-601CDE29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First Search (BFS)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BBA74-631D-126D-4C44-150F919F4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Working Principle:</a:t>
            </a:r>
          </a:p>
          <a:p>
            <a:pPr lvl="1"/>
            <a:r>
              <a:rPr lang="en-GB" dirty="0"/>
              <a:t>Start from the </a:t>
            </a:r>
            <a:r>
              <a:rPr lang="en-GB" b="1" dirty="0"/>
              <a:t>initial node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Use an </a:t>
            </a:r>
            <a:r>
              <a:rPr lang="en-GB" b="1" dirty="0"/>
              <a:t>evaluation function f(n) = h(n)</a:t>
            </a:r>
            <a:r>
              <a:rPr lang="en-GB" dirty="0"/>
              <a:t> to estimate how close the node is to the goal.</a:t>
            </a:r>
          </a:p>
          <a:p>
            <a:pPr lvl="1"/>
            <a:r>
              <a:rPr lang="en-GB" dirty="0"/>
              <a:t>Expand the node with the </a:t>
            </a:r>
            <a:r>
              <a:rPr lang="en-GB" b="1" dirty="0"/>
              <a:t>lowest heuristic cost</a:t>
            </a:r>
            <a:r>
              <a:rPr lang="en-GB" dirty="0"/>
              <a:t> (most promising).</a:t>
            </a:r>
          </a:p>
          <a:p>
            <a:pPr lvl="1"/>
            <a:r>
              <a:rPr lang="en-GB" dirty="0"/>
              <a:t>Continue until the </a:t>
            </a:r>
            <a:r>
              <a:rPr lang="en-GB" b="1" dirty="0"/>
              <a:t>goal node</a:t>
            </a:r>
            <a:r>
              <a:rPr lang="en-GB" dirty="0"/>
              <a:t> is found or all nodes are explored.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Key Terms:</a:t>
            </a:r>
          </a:p>
          <a:p>
            <a:pPr lvl="1"/>
            <a:r>
              <a:rPr lang="en-GB" b="1" dirty="0"/>
              <a:t>h(n):</a:t>
            </a:r>
            <a:r>
              <a:rPr lang="en-GB" dirty="0"/>
              <a:t> Heuristic function that estimates the cost from node </a:t>
            </a:r>
            <a:r>
              <a:rPr lang="en-GB" i="1" dirty="0"/>
              <a:t>n</a:t>
            </a:r>
            <a:r>
              <a:rPr lang="en-GB" dirty="0"/>
              <a:t> to the goal.</a:t>
            </a:r>
          </a:p>
          <a:p>
            <a:pPr lvl="1"/>
            <a:r>
              <a:rPr lang="en-GB" b="1" dirty="0"/>
              <a:t>Open List:</a:t>
            </a:r>
            <a:r>
              <a:rPr lang="en-GB" dirty="0"/>
              <a:t> Nodes yet to be explored.</a:t>
            </a:r>
          </a:p>
          <a:p>
            <a:pPr lvl="1"/>
            <a:r>
              <a:rPr lang="en-GB" b="1" dirty="0"/>
              <a:t>Closed List:</a:t>
            </a:r>
            <a:r>
              <a:rPr lang="en-GB" dirty="0"/>
              <a:t> Already explored nodes.</a:t>
            </a:r>
          </a:p>
          <a:p>
            <a:pPr lvl="1"/>
            <a:r>
              <a:rPr lang="en-GB" b="1" dirty="0"/>
              <a:t>Evaluation Function:</a:t>
            </a:r>
            <a:r>
              <a:rPr lang="en-GB" dirty="0"/>
              <a:t> Used to decide which node to explore next.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3BFB9-F3D2-5E6F-4773-69539BD0A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52955"/>
      </p:ext>
    </p:extLst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F421-A285-AF76-A01F-AE8EB2109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8F12-465A-2249-74F2-09D50FD6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First Search (BFS)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D555D-795F-A696-EAF6-CC191C91D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Advantages:</a:t>
            </a:r>
          </a:p>
          <a:p>
            <a:pPr lvl="1"/>
            <a:r>
              <a:rPr lang="en-GB" dirty="0"/>
              <a:t>More efficient than Blind Search (like BFS/DFS).</a:t>
            </a:r>
          </a:p>
          <a:p>
            <a:pPr lvl="1"/>
            <a:r>
              <a:rPr lang="en-GB" dirty="0"/>
              <a:t>Uses domain knowledge (heuristics) to reduce exploration.</a:t>
            </a:r>
          </a:p>
          <a:p>
            <a:pPr lvl="1"/>
            <a:r>
              <a:rPr lang="en-GB" dirty="0"/>
              <a:t>Works well for </a:t>
            </a:r>
            <a:r>
              <a:rPr lang="en-GB" b="1" dirty="0"/>
              <a:t>pathfinding</a:t>
            </a:r>
            <a:r>
              <a:rPr lang="en-GB" dirty="0"/>
              <a:t> and </a:t>
            </a:r>
            <a:r>
              <a:rPr lang="en-GB" b="1" dirty="0"/>
              <a:t>AI game agents</a:t>
            </a:r>
            <a:r>
              <a:rPr lang="en-GB" dirty="0"/>
              <a:t>.</a:t>
            </a:r>
          </a:p>
          <a:p>
            <a:pPr marL="0" indent="0" algn="l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Limitations:</a:t>
            </a:r>
          </a:p>
          <a:p>
            <a:pPr lvl="1"/>
            <a:r>
              <a:rPr lang="en-GB" dirty="0"/>
              <a:t>May </a:t>
            </a:r>
            <a:r>
              <a:rPr lang="en-GB" b="1" dirty="0"/>
              <a:t>get stuck in local minima</a:t>
            </a:r>
            <a:r>
              <a:rPr lang="en-GB" dirty="0"/>
              <a:t> (chooses nodes that seem best locally but not globally).</a:t>
            </a:r>
          </a:p>
          <a:p>
            <a:pPr lvl="1"/>
            <a:r>
              <a:rPr lang="en-GB" dirty="0"/>
              <a:t>Performance depends heavily on the </a:t>
            </a:r>
            <a:r>
              <a:rPr lang="en-GB" b="1" dirty="0"/>
              <a:t>quality of heuristic</a:t>
            </a:r>
            <a:r>
              <a:rPr lang="en-GB" dirty="0"/>
              <a:t> used.</a:t>
            </a:r>
          </a:p>
          <a:p>
            <a:pPr lvl="1"/>
            <a:r>
              <a:rPr lang="en-GB" dirty="0">
                <a:highlight>
                  <a:srgbClr val="00FFFF"/>
                </a:highlight>
              </a:rPr>
              <a:t>May </a:t>
            </a:r>
            <a:r>
              <a:rPr lang="en-GB" b="1" dirty="0">
                <a:solidFill>
                  <a:srgbClr val="EE0000"/>
                </a:solidFill>
                <a:highlight>
                  <a:srgbClr val="00FFFF"/>
                </a:highlight>
              </a:rPr>
              <a:t>not</a:t>
            </a:r>
            <a:r>
              <a:rPr lang="en-GB" dirty="0">
                <a:highlight>
                  <a:srgbClr val="00FFFF"/>
                </a:highlight>
              </a:rPr>
              <a:t> always find the </a:t>
            </a:r>
            <a:r>
              <a:rPr lang="en-GB" b="1" dirty="0">
                <a:highlight>
                  <a:srgbClr val="00FFFF"/>
                </a:highlight>
              </a:rPr>
              <a:t>optimal path</a:t>
            </a:r>
            <a:r>
              <a:rPr lang="en-GB" dirty="0">
                <a:highlight>
                  <a:srgbClr val="00FFFF"/>
                </a:highlight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E290B-CA03-61A8-5DAD-95BEA65A9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70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4D81F-E781-CF1E-F8E3-B592DF144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8 puzzle Problem - GeeksforGeeks">
            <a:extLst>
              <a:ext uri="{FF2B5EF4-FFF2-40B4-BE49-F238E27FC236}">
                <a16:creationId xmlns:a16="http://schemas.microsoft.com/office/drawing/2014/main" id="{91E7CE6C-6A26-1653-1EE5-61426127D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80" y="3243584"/>
            <a:ext cx="5251427" cy="359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D52DC-BF27-7B59-B369-1159DBC9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First Search (BFS)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C286A-DA1D-78C8-0F4B-F6B4E537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6522609" cy="573364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Applications:</a:t>
            </a:r>
          </a:p>
          <a:p>
            <a:r>
              <a:rPr lang="en-US" dirty="0"/>
              <a:t>Route finding (GPS navigation)</a:t>
            </a:r>
          </a:p>
          <a:p>
            <a:r>
              <a:rPr lang="en-US" dirty="0"/>
              <a:t>Robot path planning</a:t>
            </a:r>
          </a:p>
          <a:p>
            <a:r>
              <a:rPr lang="en-US" dirty="0"/>
              <a:t>Puzzle solving (e.g., 8-puzzle problem)</a:t>
            </a:r>
          </a:p>
          <a:p>
            <a:r>
              <a:rPr lang="en-US" dirty="0"/>
              <a:t>Game AI (decision making)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78367-65C1-0B90-6031-8EBF181B8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074" name="Picture 2" descr="GPS Navigation Map Route Find - Apps on Google Play">
            <a:extLst>
              <a:ext uri="{FF2B5EF4-FFF2-40B4-BE49-F238E27FC236}">
                <a16:creationId xmlns:a16="http://schemas.microsoft.com/office/drawing/2014/main" id="{C3756D4D-F28C-D599-73E1-15003111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48" y="960121"/>
            <a:ext cx="33432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th Planning Algorithms for robotic systems - RoboticsBiz">
            <a:extLst>
              <a:ext uri="{FF2B5EF4-FFF2-40B4-BE49-F238E27FC236}">
                <a16:creationId xmlns:a16="http://schemas.microsoft.com/office/drawing/2014/main" id="{4E5B8BBB-4CF0-CD94-D89E-4A98C4837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600" y="4024440"/>
            <a:ext cx="4256624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19719"/>
      </p:ext>
    </p:extLst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4FF47-66F0-382E-E307-0FCDC0B2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2307-56BF-F1DF-3508-352F9E8A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BFS – Example 0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844E8E-B113-DE26-C20B-BBFA3019F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851270"/>
              </p:ext>
            </p:extLst>
          </p:nvPr>
        </p:nvGraphicFramePr>
        <p:xfrm>
          <a:off x="3337282" y="1281975"/>
          <a:ext cx="2206268" cy="44760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3134">
                  <a:extLst>
                    <a:ext uri="{9D8B030D-6E8A-4147-A177-3AD203B41FA5}">
                      <a16:colId xmlns:a16="http://schemas.microsoft.com/office/drawing/2014/main" val="257821617"/>
                    </a:ext>
                  </a:extLst>
                </a:gridCol>
                <a:gridCol w="1103134">
                  <a:extLst>
                    <a:ext uri="{9D8B030D-6E8A-4147-A177-3AD203B41FA5}">
                      <a16:colId xmlns:a16="http://schemas.microsoft.com/office/drawing/2014/main" val="2117799621"/>
                    </a:ext>
                  </a:extLst>
                </a:gridCol>
              </a:tblGrid>
              <a:tr h="36374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Heuristic Knowledge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b="1" dirty="0"/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598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Node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h(n)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610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A→ G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/>
                        <a:t>10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16060776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B→ G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/>
                        <a:t>8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974526973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C→ G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/>
                        <a:t>5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695471334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D→ G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506550005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E→ G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/>
                        <a:t>3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044079002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F→ G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/>
                        <a:t>6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577122682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G→ G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88294919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AF895-90FB-D13F-5F8B-67D955AF1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1" name="pic">
            <a:extLst>
              <a:ext uri="{FF2B5EF4-FFF2-40B4-BE49-F238E27FC236}">
                <a16:creationId xmlns:a16="http://schemas.microsoft.com/office/drawing/2014/main" id="{AB313523-4824-C3DD-19D6-2899279D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824" y="1152301"/>
            <a:ext cx="3067664" cy="473537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42AC9C2-DB15-D8E4-9DC8-9467BCCC1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789237"/>
              </p:ext>
            </p:extLst>
          </p:nvPr>
        </p:nvGraphicFramePr>
        <p:xfrm>
          <a:off x="6114400" y="1366838"/>
          <a:ext cx="5946776" cy="42975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62238">
                  <a:extLst>
                    <a:ext uri="{9D8B030D-6E8A-4147-A177-3AD203B41FA5}">
                      <a16:colId xmlns:a16="http://schemas.microsoft.com/office/drawing/2014/main" val="3777388937"/>
                    </a:ext>
                  </a:extLst>
                </a:gridCol>
                <a:gridCol w="2401945">
                  <a:extLst>
                    <a:ext uri="{9D8B030D-6E8A-4147-A177-3AD203B41FA5}">
                      <a16:colId xmlns:a16="http://schemas.microsoft.com/office/drawing/2014/main" val="618855666"/>
                    </a:ext>
                  </a:extLst>
                </a:gridCol>
                <a:gridCol w="2682593">
                  <a:extLst>
                    <a:ext uri="{9D8B030D-6E8A-4147-A177-3AD203B41FA5}">
                      <a16:colId xmlns:a16="http://schemas.microsoft.com/office/drawing/2014/main" val="2136360072"/>
                    </a:ext>
                  </a:extLst>
                </a:gridCol>
              </a:tblGrid>
              <a:tr h="547687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Solution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sz="2400" b="1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b="1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79238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Step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400" b="1" dirty="0"/>
                        <a:t>Open List (sorted by h(n))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Close List </a:t>
                      </a:r>
                    </a:p>
                    <a:p>
                      <a:pPr algn="ctr">
                        <a:buNone/>
                      </a:pPr>
                      <a:r>
                        <a:rPr lang="en-US" sz="2400" b="1" dirty="0"/>
                        <a:t>(Path So Far)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876283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1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/>
                        <a:t>[A(10)]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198140"/>
                  </a:ext>
                </a:extLst>
              </a:tr>
              <a:tr h="9021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[C(5), B(8)]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A →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67799"/>
                  </a:ext>
                </a:extLst>
              </a:tr>
              <a:tr h="515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[F(6), B(8)]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/>
                        <a:t>A → C → 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139424"/>
                  </a:ext>
                </a:extLst>
              </a:tr>
              <a:tr h="9021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[G(0), B(8)]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400" dirty="0"/>
                        <a:t>A → C → F → 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792923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C3FD19D1-D49C-C0B3-065F-C223E36ECC5B}"/>
              </a:ext>
            </a:extLst>
          </p:cNvPr>
          <p:cNvSpPr txBox="1"/>
          <p:nvPr/>
        </p:nvSpPr>
        <p:spPr>
          <a:xfrm>
            <a:off x="6980383" y="6076046"/>
            <a:ext cx="43543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highlight>
                  <a:srgbClr val="00FFFF"/>
                </a:highlight>
              </a:rPr>
              <a:t>Path: A → C → F → G</a:t>
            </a:r>
            <a:endParaRPr lang="en-US" sz="28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6587897"/>
      </p:ext>
    </p:extLst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18B27-944C-9223-44CD-D2C528C81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EEFE-8D15-139C-3B96-D8E62DC2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BFS – Example 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314BF-FBA5-FBA6-36DB-953372DBE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5371AD-4ACD-C053-D291-892316ACC3B8}"/>
              </a:ext>
            </a:extLst>
          </p:cNvPr>
          <p:cNvGrpSpPr>
            <a:grpSpLocks/>
          </p:cNvGrpSpPr>
          <p:nvPr/>
        </p:nvGrpSpPr>
        <p:grpSpPr bwMode="auto">
          <a:xfrm>
            <a:off x="2603241" y="960121"/>
            <a:ext cx="8750057" cy="5667819"/>
            <a:chOff x="741363" y="1235075"/>
            <a:chExt cx="8256587" cy="53181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2C60CB-43B6-077D-E8F5-D5558B2F8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63" y="1235075"/>
              <a:ext cx="8256587" cy="531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34E5FD12-11E6-69E2-53C3-C3962EF4B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4591" y="3542522"/>
              <a:ext cx="60960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dirty="0"/>
                <a:t>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855453"/>
      </p:ext>
    </p:extLst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7BA2-6E84-B620-7AB0-E0093A6E6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4DB9-3E3B-33FE-97EA-17FDDB5A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BFS – Example 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0A946-3A35-6DEC-3545-741E82E0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A766E-FFA8-74D0-5626-2571DA9C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192" y="958942"/>
            <a:ext cx="8652409" cy="585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515649"/>
      </p:ext>
    </p:extLst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BE22-E009-1293-4447-3B9512596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9F54-614D-2408-4B2C-83920FFA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BFS – Example 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2D232-BA0F-F7EB-52B5-E71E810A5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0" name="Picture 2" descr="Informed Search-Greedy Best First Search | by K.Mahathi | Medium">
            <a:extLst>
              <a:ext uri="{FF2B5EF4-FFF2-40B4-BE49-F238E27FC236}">
                <a16:creationId xmlns:a16="http://schemas.microsoft.com/office/drawing/2014/main" id="{FAB3F121-56A0-B185-1CA9-C21C03FCCA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030612"/>
            <a:ext cx="8772525" cy="577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35754"/>
      </p:ext>
    </p:extLst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921C-2800-0701-854A-DFCB93307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B983-58B1-9E00-DFBC-5FA45989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BFS – Example 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9B7C1-530E-4F3B-551B-D8EA2DFBE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2" name="Picture 4" descr="Best first search in artificial intelligence with example online">
            <a:extLst>
              <a:ext uri="{FF2B5EF4-FFF2-40B4-BE49-F238E27FC236}">
                <a16:creationId xmlns:a16="http://schemas.microsoft.com/office/drawing/2014/main" id="{A10716FE-6855-31B6-CCFC-BCE9DE37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34" y="1078706"/>
            <a:ext cx="10030729" cy="53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7429"/>
      </p:ext>
    </p:extLst>
  </p:cSld>
  <p:clrMapOvr>
    <a:masterClrMapping/>
  </p:clrMapOvr>
  <p:transition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DB4C-3061-E6E8-6A98-6DDFA033B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791E-C06D-8926-F6BF-B4157BC32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Beam Search - Optimized Best First Search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877AE-F5E3-F02A-0A92-0302EFB525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61383"/>
      </p:ext>
    </p:extLst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C066-B27D-AA38-885C-2397EF3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D9A2-03FB-796F-DEE1-8BF6927A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Informed Search Algorithms - I: </a:t>
            </a:r>
          </a:p>
          <a:p>
            <a:pPr marL="0" indent="0">
              <a:buNone/>
            </a:pPr>
            <a:r>
              <a:rPr lang="en-US" dirty="0"/>
              <a:t>Heuristic Function and its role </a:t>
            </a:r>
          </a:p>
          <a:p>
            <a:pPr lvl="1"/>
            <a:r>
              <a:rPr lang="en-US" dirty="0"/>
              <a:t>Best First Search (BFS)</a:t>
            </a:r>
          </a:p>
          <a:p>
            <a:pPr lvl="1"/>
            <a:r>
              <a:rPr lang="en-US" dirty="0"/>
              <a:t>Beam Search - Optimized Best First Search </a:t>
            </a:r>
          </a:p>
          <a:p>
            <a:pPr lvl="1"/>
            <a:r>
              <a:rPr lang="en-US" dirty="0"/>
              <a:t>A Star(A*) Search Algorithm </a:t>
            </a:r>
          </a:p>
          <a:p>
            <a:pPr lvl="1"/>
            <a:r>
              <a:rPr lang="en-US" dirty="0"/>
              <a:t>AO Star (AO-) Search Algorithm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9F48D-8FC8-EA4C-9F18-AB41CC3B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z="1800" b="1" smtClean="0"/>
              <a:pPr/>
              <a:t>2</a:t>
            </a:fld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572776502"/>
      </p:ext>
    </p:extLst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FC1AE-0DFA-9E79-E46E-95E69702C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1E3E8-8769-BD0B-267F-2AD75012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Beam Search - Optimized Best First Search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D73B-54E7-BCF0-DBF6-A82D203A1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Beam Search is an optimized version of Best-First Search that limits the number of nodes stored in memory.</a:t>
            </a:r>
          </a:p>
          <a:p>
            <a:r>
              <a:rPr lang="en-GB" dirty="0"/>
              <a:t>It explores only the “best” few nodes at each level, instead of all possible nodes. Designed to reduce memory and computation requirements while maintaining good search quality.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b="1" dirty="0"/>
              <a:t>How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Start from the initial node.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Generate all possible successors (children).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Rank</a:t>
            </a:r>
            <a:r>
              <a:rPr lang="en-GB" dirty="0"/>
              <a:t> them based on heuristic value (like in Best-First Search).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Select only the top ‘k’ nodes</a:t>
            </a:r>
            <a:r>
              <a:rPr lang="en-GB" dirty="0"/>
              <a:t> (where </a:t>
            </a:r>
            <a:r>
              <a:rPr lang="en-GB" i="1" dirty="0"/>
              <a:t>k</a:t>
            </a:r>
            <a:r>
              <a:rPr lang="en-GB" dirty="0"/>
              <a:t> = beam width).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Expand those nodes in the next iteration.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Repeat until goal is reached or no better nodes are found.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C3D5C-3E0B-35FE-AC76-12A795AC9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31090-9CAF-C842-BCA7-48CF7643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98" t="31602" r="9779" b="14851"/>
          <a:stretch>
            <a:fillRect/>
          </a:stretch>
        </p:blipFill>
        <p:spPr>
          <a:xfrm>
            <a:off x="7007289" y="2874703"/>
            <a:ext cx="4497355" cy="16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5752"/>
      </p:ext>
    </p:extLst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7BD26-4DD1-D15A-1679-1DF605EA8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5E5B-5BC8-60FE-FE2B-D537EFD7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Beam Search - Optimized Best First Search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709D-CFF2-C88F-BFFB-8B3E861B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b="1" dirty="0"/>
              <a:t>Beam Width (k): </a:t>
            </a:r>
            <a:r>
              <a:rPr lang="en-GB" dirty="0"/>
              <a:t>A fixed number defining how many nodes to keep at each level.</a:t>
            </a:r>
          </a:p>
          <a:p>
            <a:pPr lvl="1"/>
            <a:r>
              <a:rPr lang="en-GB" dirty="0"/>
              <a:t>Smaller </a:t>
            </a:r>
            <a:r>
              <a:rPr lang="en-GB" i="1" dirty="0"/>
              <a:t>k</a:t>
            </a:r>
            <a:r>
              <a:rPr lang="en-GB" dirty="0"/>
              <a:t> → faster but may miss optimal path.</a:t>
            </a:r>
          </a:p>
          <a:p>
            <a:pPr lvl="1"/>
            <a:r>
              <a:rPr lang="en-GB" dirty="0"/>
              <a:t>Larger </a:t>
            </a:r>
            <a:r>
              <a:rPr lang="en-GB" i="1" dirty="0"/>
              <a:t>k</a:t>
            </a:r>
            <a:r>
              <a:rPr lang="en-GB" dirty="0"/>
              <a:t> → better accuracy but more memory use.</a:t>
            </a:r>
          </a:p>
          <a:p>
            <a:pPr marL="0" indent="0">
              <a:buNone/>
            </a:pPr>
            <a:r>
              <a:rPr lang="en-GB" b="1" dirty="0"/>
              <a:t>Advantages</a:t>
            </a:r>
          </a:p>
          <a:p>
            <a:pPr lvl="1"/>
            <a:r>
              <a:rPr lang="en-GB" dirty="0"/>
              <a:t>Faster than Best-First Search.</a:t>
            </a:r>
          </a:p>
          <a:p>
            <a:pPr lvl="1"/>
            <a:r>
              <a:rPr lang="en-GB" dirty="0"/>
              <a:t>Uses </a:t>
            </a:r>
            <a:r>
              <a:rPr lang="en-GB" b="1" dirty="0"/>
              <a:t>less memory</a:t>
            </a:r>
            <a:r>
              <a:rPr lang="en-GB" dirty="0"/>
              <a:t>.</a:t>
            </a:r>
          </a:p>
          <a:p>
            <a:pPr lvl="1" algn="l"/>
            <a:r>
              <a:rPr lang="en-GB" dirty="0"/>
              <a:t>Good for </a:t>
            </a:r>
            <a:r>
              <a:rPr lang="en-GB" b="1" dirty="0"/>
              <a:t>large state spaces</a:t>
            </a:r>
            <a:r>
              <a:rPr lang="en-GB" dirty="0"/>
              <a:t> (e.g., language models, robotics, translation).</a:t>
            </a:r>
          </a:p>
          <a:p>
            <a:pPr marL="0" indent="0">
              <a:buNone/>
            </a:pPr>
            <a:r>
              <a:rPr lang="en-GB" b="1" dirty="0"/>
              <a:t>Disadvantages</a:t>
            </a:r>
          </a:p>
          <a:p>
            <a:pPr lvl="1"/>
            <a:r>
              <a:rPr lang="en-GB" dirty="0"/>
              <a:t>May </a:t>
            </a:r>
            <a:r>
              <a:rPr lang="en-GB" b="1" dirty="0"/>
              <a:t>miss the optimal path</a:t>
            </a:r>
            <a:r>
              <a:rPr lang="en-GB" dirty="0"/>
              <a:t> due to limited exploration.</a:t>
            </a:r>
          </a:p>
          <a:p>
            <a:pPr lvl="1"/>
            <a:r>
              <a:rPr lang="en-GB" dirty="0"/>
              <a:t>Performance depends heavily on </a:t>
            </a:r>
            <a:r>
              <a:rPr lang="en-GB" b="1" dirty="0"/>
              <a:t>beam width (k)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Not complete or optimal for all problems.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084F1-2506-26A6-BCCA-572AC18E1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41706"/>
      </p:ext>
    </p:extLst>
  </p:cSld>
  <p:clrMapOvr>
    <a:masterClrMapping/>
  </p:clrMapOvr>
  <p:transition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87E72-C77C-849B-D550-A5802D42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9553-F6BC-49DB-BD4F-5B4B0EBE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Applications of Beam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95AB1-DCCE-0206-38F4-C883D2F8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1. Machine Translation (NLP): </a:t>
            </a:r>
            <a:r>
              <a:rPr lang="en-GB" sz="2200" dirty="0"/>
              <a:t>Used in models like Google Translate — Beam Search helps select the most likely sentence translation by keeping only the top k best partial translations at each step.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2. Speech Recognition:</a:t>
            </a:r>
            <a:r>
              <a:rPr lang="en-GB" sz="2200" dirty="0"/>
              <a:t> Systems like Google Assistant or Apple Siri use Beam Search to choose the most probable word sequences from possible interpretations of speech input.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3. Text Generation (Chatbots / LLMs): </a:t>
            </a:r>
            <a:r>
              <a:rPr lang="en-GB" sz="2200" dirty="0"/>
              <a:t>In GPT models, Beam Search improves the quality of generated sentences by exploring multiple possible continuations and selecting the most coherent ones.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4. Path Planning in Robotics:</a:t>
            </a:r>
            <a:r>
              <a:rPr lang="en-GB" sz="2200" dirty="0"/>
              <a:t> Beam Search helps robots decide navigation paths efficiently by exploring only the best few movement options instead of all possible routes.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5. Game Playing AI:</a:t>
            </a:r>
            <a:r>
              <a:rPr lang="en-GB" sz="2200" dirty="0"/>
              <a:t> Games like Chess or Go use Beam Search to reduce the massive search space while still considering promising moves at each step.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6. Autocomplete / Text Prediction: </a:t>
            </a:r>
            <a:r>
              <a:rPr lang="en-GB" sz="2200" dirty="0"/>
              <a:t>Used in keyboards (like </a:t>
            </a:r>
            <a:r>
              <a:rPr lang="en-GB" sz="2200" dirty="0" err="1"/>
              <a:t>Gboard</a:t>
            </a:r>
            <a:r>
              <a:rPr lang="en-GB" sz="2200" dirty="0"/>
              <a:t> or SwiftKey) to predict the next word based on the most likely combinations of current input.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b="1" dirty="0"/>
              <a:t>7. Optimization in Scheduling / Planning Problems: </a:t>
            </a:r>
            <a:r>
              <a:rPr lang="en-GB" sz="2200" dirty="0"/>
              <a:t>Beam Search finds near-optimal solutions when the search space is too large for exhaustive methods — e.g., airline crew scheduling, delivery route planning.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0017D-0367-7EF6-E666-933C8E1BC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81444"/>
      </p:ext>
    </p:extLst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7B7B-0EDF-38E3-48BC-D30CBDFBF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FE76-C426-81C9-F59A-F559BD1F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Beam Search – Example 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147FD-5A9F-BDA2-8528-5621EB52A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01BD4-546A-00B7-AFDE-D0EAE2979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CDB512E-531F-0AB1-5260-DFCED5F8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70" y="1034892"/>
            <a:ext cx="9291015" cy="558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82420"/>
      </p:ext>
    </p:extLst>
  </p:cSld>
  <p:clrMapOvr>
    <a:masterClrMapping/>
  </p:clrMapOvr>
  <p:transition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9142-6B81-E647-5CFE-C8C7FF880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A1C9-AA0B-9EB0-0FA1-3E59E601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Beam Search – Example 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4A35-9D22-4447-B875-5F44797E2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DED84-C7FC-54A1-DBEF-21E791B3B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0AE47AE-8289-928E-08A2-64F22A3E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98" y="960121"/>
            <a:ext cx="7534275" cy="575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838915"/>
      </p:ext>
    </p:extLst>
  </p:cSld>
  <p:clrMapOvr>
    <a:masterClrMapping/>
  </p:clrMapOvr>
  <p:transition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CDFC2-5DA5-2128-0A1E-2DC1720B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B48A-15B8-2783-63E7-BC2876489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Star(A*) Search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91630-D79B-EB6C-D12A-FA6E0A3FE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5154"/>
      </p:ext>
    </p:extLst>
  </p:cSld>
  <p:clrMapOvr>
    <a:masterClrMapping/>
  </p:clrMapOvr>
  <p:transition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5399C-20AD-7DA5-AF9E-C7EBFDEE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1796-95F4-C1DE-988F-FAEB5B10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Star(A*) Search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D29562-E5EF-E4E3-6F7E-B2233302E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A* is one of the most popular informed search algorithms in Artificial Intelligence. </a:t>
                </a:r>
                <a:r>
                  <a:rPr lang="en-GB" dirty="0">
                    <a:highlight>
                      <a:srgbClr val="C0C0C0"/>
                    </a:highlight>
                  </a:rPr>
                  <a:t>It combines the strengths of Uniform Cost Search (UCS) and Best-First Search (BFS).</a:t>
                </a:r>
                <a:r>
                  <a:rPr lang="en-GB" dirty="0"/>
                  <a:t> It uses both actual cost and heuristic estimate to find the optimal (shortest) path efficiently.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highlight>
                      <a:srgbClr val="00FFFF"/>
                    </a:highlight>
                  </a:rPr>
                  <a:t>A* evaluates each node using the formula: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ar-SA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b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SA" b="1" i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b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b="1" i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ar-SA" b="1" dirty="0"/>
              </a:p>
              <a:p>
                <a:pPr marL="457200" lvl="1" indent="0">
                  <a:buNone/>
                </a:pPr>
                <a:r>
                  <a:rPr lang="en-US" dirty="0"/>
                  <a:t>Where:</a:t>
                </a:r>
              </a:p>
              <a:p>
                <a:pPr lvl="2"/>
                <a:r>
                  <a:rPr lang="en-US" b="1" dirty="0"/>
                  <a:t>g(n)</a:t>
                </a:r>
                <a:r>
                  <a:rPr lang="en-US" dirty="0"/>
                  <a:t> = cost from </a:t>
                </a:r>
                <a:r>
                  <a:rPr lang="en-US" b="1" dirty="0"/>
                  <a:t>start</a:t>
                </a:r>
                <a:r>
                  <a:rPr lang="en-US" dirty="0"/>
                  <a:t> node to </a:t>
                </a:r>
                <a:r>
                  <a:rPr lang="en-US" b="1" dirty="0"/>
                  <a:t>current</a:t>
                </a:r>
                <a:r>
                  <a:rPr lang="en-US" dirty="0"/>
                  <a:t> node</a:t>
                </a:r>
              </a:p>
              <a:p>
                <a:pPr lvl="2"/>
                <a:r>
                  <a:rPr lang="en-US" b="1" dirty="0"/>
                  <a:t>h(n)</a:t>
                </a:r>
                <a:r>
                  <a:rPr lang="en-US" dirty="0"/>
                  <a:t> = estimated cost (heuristic) from </a:t>
                </a:r>
                <a:r>
                  <a:rPr lang="en-US" b="1" dirty="0"/>
                  <a:t>current</a:t>
                </a:r>
                <a:r>
                  <a:rPr lang="en-US" dirty="0"/>
                  <a:t> node to </a:t>
                </a:r>
                <a:r>
                  <a:rPr lang="en-US" b="1" dirty="0"/>
                  <a:t>goal</a:t>
                </a:r>
                <a:endParaRPr lang="en-US" dirty="0"/>
              </a:p>
              <a:p>
                <a:pPr lvl="2"/>
                <a:r>
                  <a:rPr lang="en-US" b="1" dirty="0"/>
                  <a:t>f(n)</a:t>
                </a:r>
                <a:r>
                  <a:rPr lang="en-US" dirty="0"/>
                  <a:t> = total estimated cost of the path through node </a:t>
                </a:r>
                <a:r>
                  <a:rPr lang="en-US" i="1" dirty="0"/>
                  <a:t>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A* always expands the node with the </a:t>
                </a:r>
                <a:r>
                  <a:rPr lang="en-US" b="1" dirty="0"/>
                  <a:t>lowest f(n)</a:t>
                </a:r>
                <a:r>
                  <a:rPr lang="en-US" dirty="0"/>
                  <a:t> value.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D29562-E5EF-E4E3-6F7E-B2233302E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915" r="-1089" b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F246C-C0EF-A2C7-F6BB-369A5B8BB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38533"/>
      </p:ext>
    </p:extLst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E5A4-A871-77A6-D980-FBBA17D6D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D54E-05A9-3F04-2B28-E228A0D8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Star(A*) Search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5ACCA-F26F-66EA-7614-4F1F8B4D36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Step-by-Step Working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Start at the </a:t>
                </a:r>
                <a:r>
                  <a:rPr lang="en-US" b="1" dirty="0"/>
                  <a:t>initial node</a:t>
                </a:r>
                <a:r>
                  <a:rPr lang="en-US" dirty="0"/>
                  <a:t>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For every neighbor node, calculate: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ar-SA">
                        <a:latin typeface="Cambria Math" panose="02040503050406030204" pitchFamily="18" charset="0"/>
                      </a:rPr>
                      <m:t>=</m:t>
                    </m:r>
                    <m:r>
                      <a:rPr lang="ar-SA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ar-SA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ar-S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ar-SA" dirty="0"/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/>
                  <a:t>Choose the node with the </a:t>
                </a:r>
                <a:r>
                  <a:rPr lang="en-US" b="1" dirty="0"/>
                  <a:t>smallest f(n)</a:t>
                </a:r>
                <a:r>
                  <a:rPr lang="en-US" dirty="0"/>
                  <a:t>.</a:t>
                </a:r>
              </a:p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dirty="0"/>
                  <a:t>Repeat until the </a:t>
                </a:r>
                <a:r>
                  <a:rPr lang="en-US" b="1" dirty="0"/>
                  <a:t>goal node</a:t>
                </a:r>
                <a:r>
                  <a:rPr lang="en-US" dirty="0"/>
                  <a:t> is reached.</a:t>
                </a:r>
              </a:p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dirty="0"/>
                  <a:t>Keep track of </a:t>
                </a:r>
                <a:r>
                  <a:rPr lang="en-US" b="1" dirty="0"/>
                  <a:t>visited nodes</a:t>
                </a:r>
                <a:r>
                  <a:rPr lang="en-US" dirty="0"/>
                  <a:t> to avoid loops.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GB" dirty="0"/>
                  <a:t>A* = Best balance between </a:t>
                </a:r>
                <a:r>
                  <a:rPr lang="en-GB" i="1" dirty="0"/>
                  <a:t>speed</a:t>
                </a:r>
                <a:r>
                  <a:rPr lang="en-GB" dirty="0"/>
                  <a:t> and </a:t>
                </a:r>
                <a:r>
                  <a:rPr lang="en-GB" i="1" dirty="0"/>
                  <a:t>accuracy</a:t>
                </a:r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dirty="0"/>
                  <a:t>It </a:t>
                </a:r>
                <a:r>
                  <a:rPr lang="en-GB" b="1" dirty="0"/>
                  <a:t>uses both past cost and future estimate</a:t>
                </a:r>
                <a:r>
                  <a:rPr lang="en-GB" dirty="0"/>
                  <a:t> to make the most intelligent decision at each step.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5ACCA-F26F-66EA-7614-4F1F8B4D3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915" r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BC35E-B8F8-E9D3-DC53-9B7F8DF0F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19408"/>
      </p:ext>
    </p:extLst>
  </p:cSld>
  <p:clrMapOvr>
    <a:masterClrMapping/>
  </p:clrMapOvr>
  <p:transition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C3B3-9332-1BA9-332B-9CC15BF1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556E-F573-88AE-4110-43903A68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Star(A*) Search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93178-58AC-A22E-2257-95E59D85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Advantages</a:t>
            </a:r>
          </a:p>
          <a:p>
            <a:pPr lvl="1"/>
            <a:r>
              <a:rPr lang="en-GB" b="1" dirty="0"/>
              <a:t>Optimal</a:t>
            </a:r>
            <a:r>
              <a:rPr lang="en-GB" dirty="0"/>
              <a:t> (finds shortest path if h(n) is admissible).</a:t>
            </a:r>
          </a:p>
          <a:p>
            <a:pPr lvl="1"/>
            <a:r>
              <a:rPr lang="en-GB" b="1" dirty="0"/>
              <a:t>Complete</a:t>
            </a:r>
            <a:r>
              <a:rPr lang="en-GB" dirty="0"/>
              <a:t> (will find a solution if one exists).</a:t>
            </a:r>
          </a:p>
          <a:p>
            <a:pPr lvl="1"/>
            <a:r>
              <a:rPr lang="en-GB" dirty="0"/>
              <a:t>Uses both </a:t>
            </a:r>
            <a:r>
              <a:rPr lang="en-GB" b="1" dirty="0"/>
              <a:t>cost</a:t>
            </a:r>
            <a:r>
              <a:rPr lang="en-GB" dirty="0"/>
              <a:t> and </a:t>
            </a:r>
            <a:r>
              <a:rPr lang="en-GB" b="1" dirty="0"/>
              <a:t>heuristic</a:t>
            </a:r>
            <a:r>
              <a:rPr lang="en-GB" dirty="0"/>
              <a:t>, making it efficient.</a:t>
            </a:r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r>
              <a:rPr lang="en-GB" b="1" dirty="0"/>
              <a:t>Disadvantages</a:t>
            </a:r>
          </a:p>
          <a:p>
            <a:pPr lvl="1"/>
            <a:r>
              <a:rPr lang="en-GB" dirty="0"/>
              <a:t>Can be </a:t>
            </a:r>
            <a:r>
              <a:rPr lang="en-GB" b="1" dirty="0"/>
              <a:t>slow</a:t>
            </a:r>
            <a:r>
              <a:rPr lang="en-GB" dirty="0"/>
              <a:t> for large search spaces.</a:t>
            </a:r>
          </a:p>
          <a:p>
            <a:pPr lvl="1"/>
            <a:r>
              <a:rPr lang="en-GB" b="1" dirty="0"/>
              <a:t>Memory intensive</a:t>
            </a:r>
            <a:r>
              <a:rPr lang="en-GB" dirty="0"/>
              <a:t>, as it stores many nodes.</a:t>
            </a:r>
          </a:p>
          <a:p>
            <a:pPr lvl="1"/>
            <a:r>
              <a:rPr lang="en-GB" dirty="0"/>
              <a:t>Heuristic function quality directly affects performance.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b="1" dirty="0"/>
              <a:t>Real-World Applications</a:t>
            </a:r>
          </a:p>
          <a:p>
            <a:pPr lvl="1"/>
            <a:r>
              <a:rPr lang="en-GB" b="1" dirty="0"/>
              <a:t>Navigation systems</a:t>
            </a:r>
            <a:r>
              <a:rPr lang="en-GB" dirty="0"/>
              <a:t> (Google Maps, GPS routing).</a:t>
            </a:r>
          </a:p>
          <a:p>
            <a:pPr lvl="1"/>
            <a:r>
              <a:rPr lang="en-GB" b="1" dirty="0"/>
              <a:t>Robot path planning</a:t>
            </a:r>
            <a:r>
              <a:rPr lang="en-GB" dirty="0"/>
              <a:t> and motion control.</a:t>
            </a:r>
          </a:p>
          <a:p>
            <a:pPr lvl="1"/>
            <a:r>
              <a:rPr lang="en-GB" b="1" dirty="0"/>
              <a:t>Game AI</a:t>
            </a:r>
            <a:r>
              <a:rPr lang="en-GB" dirty="0"/>
              <a:t> (pathfinding for characters).</a:t>
            </a:r>
          </a:p>
          <a:p>
            <a:pPr lvl="1"/>
            <a:r>
              <a:rPr lang="en-GB" b="1" dirty="0"/>
              <a:t>Network routing</a:t>
            </a:r>
            <a:r>
              <a:rPr lang="en-GB" dirty="0"/>
              <a:t> and </a:t>
            </a:r>
            <a:r>
              <a:rPr lang="en-GB" b="1" dirty="0"/>
              <a:t>scheduling problems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7CBA-D997-6DAB-6D61-A44B2686C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14464"/>
      </p:ext>
    </p:extLst>
  </p:cSld>
  <p:clrMapOvr>
    <a:masterClrMapping/>
  </p:clrMapOvr>
  <p:transition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87C2A-AFF2-3EDD-545D-401209EDC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0CF5-DD15-BDF9-F142-EBA16438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Star(A*) – Example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74E90-B123-7E13-53A4-272BB390F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CB448D40-0E45-5107-94AA-087F2AF6F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909" y="1181381"/>
            <a:ext cx="2448515" cy="401284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C844E8E-B113-DE26-C20B-BBFA3019F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323462"/>
              </p:ext>
            </p:extLst>
          </p:nvPr>
        </p:nvGraphicFramePr>
        <p:xfrm>
          <a:off x="3411927" y="1190988"/>
          <a:ext cx="2206268" cy="35626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3134">
                  <a:extLst>
                    <a:ext uri="{9D8B030D-6E8A-4147-A177-3AD203B41FA5}">
                      <a16:colId xmlns:a16="http://schemas.microsoft.com/office/drawing/2014/main" val="257821617"/>
                    </a:ext>
                  </a:extLst>
                </a:gridCol>
                <a:gridCol w="1103134">
                  <a:extLst>
                    <a:ext uri="{9D8B030D-6E8A-4147-A177-3AD203B41FA5}">
                      <a16:colId xmlns:a16="http://schemas.microsoft.com/office/drawing/2014/main" val="2117799621"/>
                    </a:ext>
                  </a:extLst>
                </a:gridCol>
              </a:tblGrid>
              <a:tr h="36374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Heuristic Knowledge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b="1" dirty="0"/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598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Node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h(n)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610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S→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16060776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A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6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974526973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2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695471334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C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1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506550005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044079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37E778-5057-D680-9121-35D6C3894DF1}"/>
                  </a:ext>
                </a:extLst>
              </p:cNvPr>
              <p:cNvSpPr txBox="1"/>
              <p:nvPr/>
            </p:nvSpPr>
            <p:spPr>
              <a:xfrm>
                <a:off x="5733662" y="1181381"/>
                <a:ext cx="6130212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>
                    <a:highlight>
                      <a:srgbClr val="00FFFF"/>
                    </a:highlight>
                    <a:latin typeface="Cambria Math" panose="02040503050406030204" pitchFamily="18" charset="0"/>
                  </a:rPr>
                  <a:t>Route No. 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ar-SA" sz="2400" b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SA" sz="2400" b="1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ar-SA" sz="2400" b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SA" sz="2400" b="1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Solution:</a:t>
                </a:r>
              </a:p>
              <a:p>
                <a:r>
                  <a:rPr lang="en-US" sz="2400" dirty="0">
                    <a:solidFill>
                      <a:srgbClr val="EE0000"/>
                    </a:solidFill>
                  </a:rPr>
                  <a:t>S → A=</a:t>
                </a:r>
                <a:r>
                  <a:rPr lang="ar-SA" sz="2400" b="1" dirty="0">
                    <a:solidFill>
                      <a:srgbClr val="EE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ar-SA" sz="2400" b="1" i="1" smtClean="0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EE0000"/>
                    </a:solidFill>
                  </a:rPr>
                  <a:t>=(1)+(6) = 7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B=</a:t>
                </a:r>
                <a:r>
                  <a:rPr lang="ar-SA" sz="2400" b="1" dirty="0">
                    <a:solidFill>
                      <a:schemeClr val="accent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accent3"/>
                    </a:solidFill>
                  </a:rPr>
                  <a:t>=(4)+(2) = 6</a:t>
                </a:r>
              </a:p>
              <a:p>
                <a:endParaRPr lang="en-US" sz="2400" dirty="0"/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B </a:t>
                </a:r>
                <a:r>
                  <a:rPr lang="en-US" sz="2400" b="1" dirty="0"/>
                  <a:t>→ C=</a:t>
                </a:r>
                <a:r>
                  <a:rPr lang="ar-SA" sz="2400" b="1" dirty="0">
                    <a:solidFill>
                      <a:srgbClr val="EE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=(4+2)+(1) = 7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B </a:t>
                </a:r>
                <a:r>
                  <a:rPr lang="en-US" sz="2400" dirty="0"/>
                  <a:t>→ A=</a:t>
                </a:r>
                <a:r>
                  <a:rPr lang="ar-SA" sz="2400" b="1" dirty="0">
                    <a:solidFill>
                      <a:srgbClr val="EE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/>
                  <a:t>=(4+2)+(6) = 12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B → C </a:t>
                </a:r>
                <a:r>
                  <a:rPr lang="en-US" sz="2400" b="1" dirty="0"/>
                  <a:t>→ D =</a:t>
                </a:r>
                <a:r>
                  <a:rPr lang="ar-SA" sz="2400" b="1" dirty="0">
                    <a:solidFill>
                      <a:srgbClr val="EE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 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B → C </a:t>
                </a:r>
                <a:r>
                  <a:rPr lang="en-US" sz="2400" b="1" dirty="0"/>
                  <a:t>→ D =(4+2+3)+(0) = 9</a:t>
                </a:r>
              </a:p>
              <a:p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37E778-5057-D680-9121-35D6C3894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62" y="1181381"/>
                <a:ext cx="6130212" cy="5262979"/>
              </a:xfrm>
              <a:prstGeom prst="rect">
                <a:avLst/>
              </a:prstGeom>
              <a:blipFill>
                <a:blip r:embed="rId3"/>
                <a:stretch>
                  <a:fillRect l="-1592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983744"/>
      </p:ext>
    </p:extLst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903C-A651-F371-161A-8B657307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C48F0-A3B3-9195-472D-0AE4E0C51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Informed Search, </a:t>
            </a:r>
            <a:r>
              <a:rPr lang="en-GB" u="sng" dirty="0"/>
              <a:t>also called Heuristic Search</a:t>
            </a:r>
            <a:r>
              <a:rPr lang="en-GB" dirty="0"/>
              <a:t>, is a type of search strategy in Artificial Intelligence that </a:t>
            </a:r>
            <a:r>
              <a:rPr lang="en-GB" dirty="0">
                <a:highlight>
                  <a:srgbClr val="00FFFF"/>
                </a:highlight>
              </a:rPr>
              <a:t>uses extra knowledge about the problem</a:t>
            </a:r>
            <a:r>
              <a:rPr lang="en-GB" dirty="0"/>
              <a:t> (called a heuristic) to guide the search process toward the goal more efficiently than uninformed methods.</a:t>
            </a:r>
          </a:p>
          <a:p>
            <a:r>
              <a:rPr lang="en-GB" dirty="0"/>
              <a:t>Informed search algorithms do not explore blindly; instead, they estimate how close a state is to the goal, allowing the agent to choose the most promising path first.</a:t>
            </a:r>
          </a:p>
          <a:p>
            <a:pPr marL="0" indent="0">
              <a:buNone/>
            </a:pPr>
            <a:r>
              <a:rPr lang="en-GB" b="1" dirty="0"/>
              <a:t>Key Explanation</a:t>
            </a:r>
          </a:p>
          <a:p>
            <a:pPr lvl="1"/>
            <a:r>
              <a:rPr lang="en-GB" dirty="0"/>
              <a:t>It uses </a:t>
            </a:r>
            <a:r>
              <a:rPr lang="en-GB" b="1" dirty="0"/>
              <a:t>heuristic functions (h(n))</a:t>
            </a:r>
            <a:r>
              <a:rPr lang="en-GB" dirty="0"/>
              <a:t> that provide an approximate cost or distance to the goal.</a:t>
            </a:r>
          </a:p>
          <a:p>
            <a:pPr lvl="1"/>
            <a:r>
              <a:rPr lang="en-GB" dirty="0">
                <a:highlight>
                  <a:srgbClr val="00FFFF"/>
                </a:highlight>
              </a:rPr>
              <a:t>It is generally </a:t>
            </a:r>
            <a:r>
              <a:rPr lang="en-GB" b="1" dirty="0">
                <a:highlight>
                  <a:srgbClr val="00FFFF"/>
                </a:highlight>
              </a:rPr>
              <a:t>faster and more efficient</a:t>
            </a:r>
            <a:r>
              <a:rPr lang="en-GB" dirty="0">
                <a:highlight>
                  <a:srgbClr val="00FFFF"/>
                </a:highlight>
              </a:rPr>
              <a:t> than uninformed search.</a:t>
            </a:r>
          </a:p>
          <a:p>
            <a:pPr lvl="1"/>
            <a:r>
              <a:rPr lang="en-GB" dirty="0"/>
              <a:t>It reduces unnecessary exploration of irrelevant states.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1459A-BCA9-BD67-E6D6-FA06CAE59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35752"/>
      </p:ext>
    </p:extLst>
  </p:cSld>
  <p:clrMapOvr>
    <a:masterClrMapping/>
  </p:clrMapOvr>
  <p:transition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FF21D-EA01-FB7B-8A39-E7E873F4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0C75-9FAD-5AB9-0A16-797349F2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Star(A*) – Example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1E701-6073-1CCB-5D45-818F4A01A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8B7348C-5F38-D672-2C28-D6CACB067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909" y="1181381"/>
            <a:ext cx="2448515" cy="401284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365E2899-97EB-6DAB-80FA-9FAEFAC07352}"/>
              </a:ext>
            </a:extLst>
          </p:cNvPr>
          <p:cNvGraphicFramePr>
            <a:graphicFrameLocks/>
          </p:cNvGraphicFramePr>
          <p:nvPr/>
        </p:nvGraphicFramePr>
        <p:xfrm>
          <a:off x="3411927" y="1190988"/>
          <a:ext cx="2206268" cy="35626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3134">
                  <a:extLst>
                    <a:ext uri="{9D8B030D-6E8A-4147-A177-3AD203B41FA5}">
                      <a16:colId xmlns:a16="http://schemas.microsoft.com/office/drawing/2014/main" val="257821617"/>
                    </a:ext>
                  </a:extLst>
                </a:gridCol>
                <a:gridCol w="1103134">
                  <a:extLst>
                    <a:ext uri="{9D8B030D-6E8A-4147-A177-3AD203B41FA5}">
                      <a16:colId xmlns:a16="http://schemas.microsoft.com/office/drawing/2014/main" val="2117799621"/>
                    </a:ext>
                  </a:extLst>
                </a:gridCol>
              </a:tblGrid>
              <a:tr h="36374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Heuristic Knowledge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b="1" dirty="0"/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598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Node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h(n)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610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S→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16060776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A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6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974526973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2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695471334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C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1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506550005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044079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D6DB93-6ABD-A5BD-AC32-43900DC85587}"/>
                  </a:ext>
                </a:extLst>
              </p:cNvPr>
              <p:cNvSpPr txBox="1"/>
              <p:nvPr/>
            </p:nvSpPr>
            <p:spPr>
              <a:xfrm>
                <a:off x="5733662" y="1181381"/>
                <a:ext cx="6130212" cy="4893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>
                    <a:highlight>
                      <a:srgbClr val="00FFFF"/>
                    </a:highlight>
                    <a:latin typeface="Cambria Math" panose="02040503050406030204" pitchFamily="18" charset="0"/>
                  </a:rPr>
                  <a:t>Route No.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ar-SA" sz="2400" b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SA" sz="2400" b="1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ar-SA" sz="2400" b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SA" sz="2400" b="1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Solution:</a:t>
                </a:r>
              </a:p>
              <a:p>
                <a:r>
                  <a:rPr lang="en-US" sz="2400" dirty="0"/>
                  <a:t>S → A=</a:t>
                </a:r>
                <a:r>
                  <a:rPr lang="ar-SA" sz="2400" b="1" dirty="0"/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/>
                  <a:t>=(1)+(6) = 7 </a:t>
                </a:r>
              </a:p>
              <a:p>
                <a:endParaRPr lang="en-US" sz="2400" b="1" dirty="0"/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A </a:t>
                </a:r>
                <a:r>
                  <a:rPr lang="en-US" sz="2400" b="1" dirty="0"/>
                  <a:t>→ B =</a:t>
                </a:r>
                <a:r>
                  <a:rPr lang="ar-SA" sz="2400" b="1" dirty="0"/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=(1+2)+(2) = 5 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A </a:t>
                </a:r>
                <a:r>
                  <a:rPr lang="en-US" sz="2400" b="1" dirty="0"/>
                  <a:t>→ C =</a:t>
                </a:r>
                <a:r>
                  <a:rPr lang="ar-SA" sz="2400" b="1" dirty="0"/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=(1+5)+(1) = 7</a:t>
                </a:r>
              </a:p>
              <a:p>
                <a:endParaRPr lang="en-US" sz="2400" b="1" dirty="0"/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A </a:t>
                </a:r>
                <a:r>
                  <a:rPr lang="en-US" sz="2400" b="1" dirty="0"/>
                  <a:t>→ D =</a:t>
                </a:r>
                <a:r>
                  <a:rPr lang="ar-SA" sz="2400" b="1" dirty="0"/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=(1+12)+(0) = 13 </a:t>
                </a:r>
              </a:p>
              <a:p>
                <a:r>
                  <a:rPr lang="en-US" sz="2400" b="1" dirty="0"/>
                  <a:t>  </a:t>
                </a:r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D6DB93-6ABD-A5BD-AC32-43900DC85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62" y="1181381"/>
                <a:ext cx="6130212" cy="4893647"/>
              </a:xfrm>
              <a:prstGeom prst="rect">
                <a:avLst/>
              </a:prstGeom>
              <a:blipFill>
                <a:blip r:embed="rId3"/>
                <a:stretch>
                  <a:fillRect l="-1592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520224"/>
      </p:ext>
    </p:extLst>
  </p:cSld>
  <p:clrMapOvr>
    <a:masterClrMapping/>
  </p:clrMapOvr>
  <p:transition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CC9BE-7B0F-B766-748C-36AD81F0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E053-3BF6-58EB-2AC9-7242D2B2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Star(A*) – Example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585E5-7AEB-6313-97CD-842DCD282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8539EC5C-FDEC-34D7-40C7-30DF76922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909" y="1181381"/>
            <a:ext cx="2448515" cy="401284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681EAA4-70C2-A3FF-5D33-09576D6C1CF1}"/>
              </a:ext>
            </a:extLst>
          </p:cNvPr>
          <p:cNvGraphicFramePr>
            <a:graphicFrameLocks/>
          </p:cNvGraphicFramePr>
          <p:nvPr/>
        </p:nvGraphicFramePr>
        <p:xfrm>
          <a:off x="3411927" y="1190988"/>
          <a:ext cx="2206268" cy="35626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3134">
                  <a:extLst>
                    <a:ext uri="{9D8B030D-6E8A-4147-A177-3AD203B41FA5}">
                      <a16:colId xmlns:a16="http://schemas.microsoft.com/office/drawing/2014/main" val="257821617"/>
                    </a:ext>
                  </a:extLst>
                </a:gridCol>
                <a:gridCol w="1103134">
                  <a:extLst>
                    <a:ext uri="{9D8B030D-6E8A-4147-A177-3AD203B41FA5}">
                      <a16:colId xmlns:a16="http://schemas.microsoft.com/office/drawing/2014/main" val="2117799621"/>
                    </a:ext>
                  </a:extLst>
                </a:gridCol>
              </a:tblGrid>
              <a:tr h="36374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Heuristic Knowledge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b="1" dirty="0"/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598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Node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h(n)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610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S→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16060776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A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6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974526973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2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695471334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C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1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506550005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044079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772CF1-58EB-FD30-6BB2-247484A4C8EA}"/>
                  </a:ext>
                </a:extLst>
              </p:cNvPr>
              <p:cNvSpPr txBox="1"/>
              <p:nvPr/>
            </p:nvSpPr>
            <p:spPr>
              <a:xfrm>
                <a:off x="5733662" y="1181381"/>
                <a:ext cx="6130212" cy="4893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>
                    <a:highlight>
                      <a:srgbClr val="00FFFF"/>
                    </a:highlight>
                    <a:latin typeface="Cambria Math" panose="02040503050406030204" pitchFamily="18" charset="0"/>
                  </a:rPr>
                  <a:t>Route No. 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ar-SA" sz="2400" b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SA" sz="2400" b="1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ar-SA" sz="2400" b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SA" sz="2400" b="1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Solution:</a:t>
                </a:r>
              </a:p>
              <a:p>
                <a:r>
                  <a:rPr lang="en-US" sz="2400" dirty="0"/>
                  <a:t>S → A=</a:t>
                </a:r>
                <a:r>
                  <a:rPr lang="ar-SA" sz="2400" b="1" dirty="0"/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/>
                  <a:t>=(1)+(6) = 7 </a:t>
                </a:r>
              </a:p>
              <a:p>
                <a:endParaRPr lang="en-US" sz="2400" b="1" dirty="0"/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A </a:t>
                </a:r>
                <a:r>
                  <a:rPr lang="en-US" sz="2400" b="1" dirty="0"/>
                  <a:t>→ B =</a:t>
                </a:r>
                <a:r>
                  <a:rPr lang="ar-SA" sz="2400" b="1" dirty="0"/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=(1+2)+(2) = 5  </a:t>
                </a:r>
              </a:p>
              <a:p>
                <a:r>
                  <a:rPr lang="en-US" sz="2400" b="1" dirty="0"/>
                  <a:t> 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A → B </a:t>
                </a:r>
                <a:r>
                  <a:rPr lang="en-US" sz="2400" b="1" dirty="0"/>
                  <a:t>→ C = (1+2+2)+(1) = 6 </a:t>
                </a:r>
              </a:p>
              <a:p>
                <a:endParaRPr lang="en-US" sz="2400" b="1" dirty="0"/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A → B → C </a:t>
                </a:r>
                <a:r>
                  <a:rPr lang="en-US" sz="2400" b="1" dirty="0"/>
                  <a:t>→ D = (1+2+2+3)+(0) = 8 </a:t>
                </a:r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772CF1-58EB-FD30-6BB2-247484A4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62" y="1181381"/>
                <a:ext cx="6130212" cy="4893647"/>
              </a:xfrm>
              <a:prstGeom prst="rect">
                <a:avLst/>
              </a:prstGeom>
              <a:blipFill>
                <a:blip r:embed="rId3"/>
                <a:stretch>
                  <a:fillRect l="-1592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225161"/>
      </p:ext>
    </p:extLst>
  </p:cSld>
  <p:clrMapOvr>
    <a:masterClrMapping/>
  </p:clrMapOvr>
  <p:transition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3DDC-E038-5A3D-014D-D9AF1E70A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3317-7243-E414-9B01-FEA279A8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Star(A*) – Example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019F0-253B-A70E-41C8-0BFDFD721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10A2FB5-908C-AB2E-F3D2-88FEEBE94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909" y="1181381"/>
            <a:ext cx="2448515" cy="401284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A2C46B3-0301-3BC6-074E-B36B192A08C1}"/>
              </a:ext>
            </a:extLst>
          </p:cNvPr>
          <p:cNvGraphicFramePr>
            <a:graphicFrameLocks/>
          </p:cNvGraphicFramePr>
          <p:nvPr/>
        </p:nvGraphicFramePr>
        <p:xfrm>
          <a:off x="3411927" y="1190988"/>
          <a:ext cx="2206268" cy="35626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3134">
                  <a:extLst>
                    <a:ext uri="{9D8B030D-6E8A-4147-A177-3AD203B41FA5}">
                      <a16:colId xmlns:a16="http://schemas.microsoft.com/office/drawing/2014/main" val="257821617"/>
                    </a:ext>
                  </a:extLst>
                </a:gridCol>
                <a:gridCol w="1103134">
                  <a:extLst>
                    <a:ext uri="{9D8B030D-6E8A-4147-A177-3AD203B41FA5}">
                      <a16:colId xmlns:a16="http://schemas.microsoft.com/office/drawing/2014/main" val="2117799621"/>
                    </a:ext>
                  </a:extLst>
                </a:gridCol>
              </a:tblGrid>
              <a:tr h="36374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Heuristic Knowledge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b="1" dirty="0"/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598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Node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h(n)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610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S→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16060776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A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6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974526973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2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695471334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C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1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506550005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044079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3CBC8B-060C-205B-71A4-160A08376D94}"/>
                  </a:ext>
                </a:extLst>
              </p:cNvPr>
              <p:cNvSpPr txBox="1"/>
              <p:nvPr/>
            </p:nvSpPr>
            <p:spPr>
              <a:xfrm>
                <a:off x="5733662" y="1181381"/>
                <a:ext cx="6130212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1" dirty="0">
                    <a:highlight>
                      <a:srgbClr val="00FFFF"/>
                    </a:highlight>
                    <a:latin typeface="Cambria Math" panose="02040503050406030204" pitchFamily="18" charset="0"/>
                  </a:rPr>
                  <a:t>Route No. 4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ar-SA" sz="2400" b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SA" sz="2400" b="1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ar-SA" sz="2400" b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SA" sz="2400" b="1" i="1">
                          <a:solidFill>
                            <a:srgbClr val="EE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400" b="1" i="1">
                              <a:solidFill>
                                <a:srgbClr val="EE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Solution:</a:t>
                </a:r>
              </a:p>
              <a:p>
                <a:r>
                  <a:rPr lang="en-US" sz="2400" dirty="0"/>
                  <a:t>S → A=</a:t>
                </a:r>
                <a:r>
                  <a:rPr lang="ar-SA" sz="2400" b="1" dirty="0"/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/>
                  <a:t>=(1)+(6) = 7 </a:t>
                </a:r>
              </a:p>
              <a:p>
                <a:endParaRPr lang="en-US" sz="2400" b="1" dirty="0"/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A </a:t>
                </a:r>
                <a:r>
                  <a:rPr lang="en-US" sz="2400" b="1" dirty="0"/>
                  <a:t>→ C =</a:t>
                </a:r>
                <a:r>
                  <a:rPr lang="ar-SA" sz="2400" b="1" dirty="0"/>
                  <a:t> </a:t>
                </a:r>
                <a14:m>
                  <m:oMath xmlns:m="http://schemas.openxmlformats.org/officeDocument/2006/math">
                    <m:r>
                      <a:rPr lang="ar-SA" sz="2400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24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=(1+5)+(1) = 7  </a:t>
                </a:r>
              </a:p>
              <a:p>
                <a:r>
                  <a:rPr lang="en-US" sz="2400" b="1" dirty="0"/>
                  <a:t> 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S → A → C </a:t>
                </a:r>
                <a:r>
                  <a:rPr lang="en-US" sz="2400" b="1" dirty="0"/>
                  <a:t>→ D = (1+5+3)+(0) = 9 </a:t>
                </a:r>
              </a:p>
              <a:p>
                <a:r>
                  <a:rPr lang="en-US" sz="2400" b="1" dirty="0"/>
                  <a:t> </a:t>
                </a:r>
              </a:p>
              <a:p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3CBC8B-060C-205B-71A4-160A0837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62" y="1181381"/>
                <a:ext cx="6130212" cy="4154984"/>
              </a:xfrm>
              <a:prstGeom prst="rect">
                <a:avLst/>
              </a:prstGeom>
              <a:blipFill>
                <a:blip r:embed="rId3"/>
                <a:stretch>
                  <a:fillRect l="-1592" t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737699"/>
      </p:ext>
    </p:extLst>
  </p:cSld>
  <p:clrMapOvr>
    <a:masterClrMapping/>
  </p:clrMapOvr>
  <p:transition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30247-835F-9156-D2FF-313695829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63F5-E82E-7E64-3062-FD9F462B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Star(A*) – Example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5183E-930E-B69F-2A09-D111333C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103B2B3-7D31-63C5-843A-9E33125F0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909" y="1181381"/>
            <a:ext cx="2448515" cy="401284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3F84DEBB-7AB3-895B-5E2B-06B8CDC1A965}"/>
              </a:ext>
            </a:extLst>
          </p:cNvPr>
          <p:cNvGraphicFramePr>
            <a:graphicFrameLocks/>
          </p:cNvGraphicFramePr>
          <p:nvPr/>
        </p:nvGraphicFramePr>
        <p:xfrm>
          <a:off x="3411927" y="1190988"/>
          <a:ext cx="2206268" cy="35626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3134">
                  <a:extLst>
                    <a:ext uri="{9D8B030D-6E8A-4147-A177-3AD203B41FA5}">
                      <a16:colId xmlns:a16="http://schemas.microsoft.com/office/drawing/2014/main" val="257821617"/>
                    </a:ext>
                  </a:extLst>
                </a:gridCol>
                <a:gridCol w="1103134">
                  <a:extLst>
                    <a:ext uri="{9D8B030D-6E8A-4147-A177-3AD203B41FA5}">
                      <a16:colId xmlns:a16="http://schemas.microsoft.com/office/drawing/2014/main" val="2117799621"/>
                    </a:ext>
                  </a:extLst>
                </a:gridCol>
              </a:tblGrid>
              <a:tr h="36374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Heuristic Knowledge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b="1" dirty="0"/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598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Node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h(n)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610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S→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16060776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A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6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974526973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2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695471334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C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1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506550005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 → D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044079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F7A8310-DCBB-ED5B-D29C-B185369B0D86}"/>
              </a:ext>
            </a:extLst>
          </p:cNvPr>
          <p:cNvSpPr txBox="1"/>
          <p:nvPr/>
        </p:nvSpPr>
        <p:spPr>
          <a:xfrm>
            <a:off x="5733662" y="1181381"/>
            <a:ext cx="61302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Final result:</a:t>
            </a:r>
          </a:p>
          <a:p>
            <a:endParaRPr lang="en-US" sz="2400" b="1" dirty="0">
              <a:latin typeface="+mj-lt"/>
            </a:endParaRPr>
          </a:p>
          <a:p>
            <a:pPr lvl="2"/>
            <a:r>
              <a:rPr lang="en-US" sz="2400" b="1" i="1" dirty="0">
                <a:highlight>
                  <a:srgbClr val="00FFFF"/>
                </a:highlight>
                <a:latin typeface="Cambria Math" panose="02040503050406030204" pitchFamily="18" charset="0"/>
              </a:rPr>
              <a:t>Route No. 1</a:t>
            </a:r>
            <a:r>
              <a:rPr lang="en-US" sz="2400" b="1" dirty="0">
                <a:highlight>
                  <a:srgbClr val="00FFFF"/>
                </a:highlight>
              </a:rPr>
              <a:t> = 9 </a:t>
            </a:r>
          </a:p>
          <a:p>
            <a:pPr lvl="2"/>
            <a:r>
              <a:rPr lang="en-US" sz="2400" b="1" i="1" dirty="0">
                <a:highlight>
                  <a:srgbClr val="00FFFF"/>
                </a:highlight>
                <a:latin typeface="Cambria Math" panose="02040503050406030204" pitchFamily="18" charset="0"/>
              </a:rPr>
              <a:t>Route No. 2 </a:t>
            </a:r>
            <a:r>
              <a:rPr lang="en-US" sz="2400" b="1" dirty="0">
                <a:highlight>
                  <a:srgbClr val="00FFFF"/>
                </a:highlight>
              </a:rPr>
              <a:t> = 13 </a:t>
            </a:r>
          </a:p>
          <a:p>
            <a:pPr lvl="2"/>
            <a:r>
              <a:rPr lang="en-US" sz="2400" b="1" i="1" dirty="0">
                <a:highlight>
                  <a:srgbClr val="00FF00"/>
                </a:highlight>
                <a:latin typeface="Cambria Math" panose="02040503050406030204" pitchFamily="18" charset="0"/>
              </a:rPr>
              <a:t>Route No. 3 </a:t>
            </a:r>
            <a:r>
              <a:rPr lang="en-US" sz="2400" b="1" dirty="0">
                <a:highlight>
                  <a:srgbClr val="00FF00"/>
                </a:highlight>
              </a:rPr>
              <a:t> = 8 </a:t>
            </a:r>
          </a:p>
          <a:p>
            <a:pPr lvl="2"/>
            <a:r>
              <a:rPr lang="en-US" sz="2400" b="1" i="1" dirty="0">
                <a:highlight>
                  <a:srgbClr val="00FFFF"/>
                </a:highlight>
                <a:latin typeface="Cambria Math" panose="02040503050406030204" pitchFamily="18" charset="0"/>
              </a:rPr>
              <a:t>Route No. 4 </a:t>
            </a:r>
            <a:r>
              <a:rPr lang="en-US" sz="2400" b="1" dirty="0">
                <a:highlight>
                  <a:srgbClr val="00FFFF"/>
                </a:highlight>
              </a:rPr>
              <a:t> = 9 </a:t>
            </a:r>
          </a:p>
          <a:p>
            <a:r>
              <a:rPr lang="en-US" sz="2400" b="1" dirty="0"/>
              <a:t> </a:t>
            </a:r>
          </a:p>
          <a:p>
            <a:pPr algn="just"/>
            <a:r>
              <a:rPr lang="en-US" sz="2400" dirty="0"/>
              <a:t>Algorithm select the route with minimum estimation Cost : Route 03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3"/>
                </a:solidFill>
              </a:rPr>
              <a:t>S → A → B → C </a:t>
            </a:r>
            <a:r>
              <a:rPr lang="en-US" sz="2400" b="1" dirty="0"/>
              <a:t>→ D = (1+2+2+3)+(0) = 8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173565"/>
      </p:ext>
    </p:extLst>
  </p:cSld>
  <p:clrMapOvr>
    <a:masterClrMapping/>
  </p:clrMapOvr>
  <p:transition>
    <p:blinds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9CBE5-11DF-0C78-C723-E6648AB03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74-8AE7-766B-ACDA-78AAEE2A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Star(A*) –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A569-96B7-BC43-921E-A382F6DC0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Solve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17C51-FA0A-2792-1A74-2306C9FED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D2C88-9B6F-B458-62A4-44EDCF52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69542"/>
            <a:ext cx="6296025" cy="4114800"/>
          </a:xfrm>
          <a:prstGeom prst="rect">
            <a:avLst/>
          </a:prstGeom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D87C1C5-2AE2-236D-9868-F28B0AB4BE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216218"/>
              </p:ext>
            </p:extLst>
          </p:nvPr>
        </p:nvGraphicFramePr>
        <p:xfrm>
          <a:off x="7293462" y="960121"/>
          <a:ext cx="2206268" cy="58461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3134">
                  <a:extLst>
                    <a:ext uri="{9D8B030D-6E8A-4147-A177-3AD203B41FA5}">
                      <a16:colId xmlns:a16="http://schemas.microsoft.com/office/drawing/2014/main" val="257821617"/>
                    </a:ext>
                  </a:extLst>
                </a:gridCol>
                <a:gridCol w="1103134">
                  <a:extLst>
                    <a:ext uri="{9D8B030D-6E8A-4147-A177-3AD203B41FA5}">
                      <a16:colId xmlns:a16="http://schemas.microsoft.com/office/drawing/2014/main" val="2117799621"/>
                    </a:ext>
                  </a:extLst>
                </a:gridCol>
              </a:tblGrid>
              <a:tr h="36374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Heuristic Knowledge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2400" b="1" dirty="0"/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05598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Node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h(n)</a:t>
                      </a:r>
                    </a:p>
                  </a:txBody>
                  <a:tcPr marL="90936" marR="90936" marT="45468" marB="4546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0610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A → J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10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160607767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 → J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8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974526973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→ J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5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695471334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 → J</a:t>
                      </a:r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7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506550005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1A1D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rPr>
                        <a:t>E → J</a:t>
                      </a:r>
                      <a:endParaRPr lang="en-US" sz="2400" dirty="0"/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3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4044079002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1A1D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rPr>
                        <a:t>F → J</a:t>
                      </a:r>
                      <a:endParaRPr lang="en-US" sz="2400" dirty="0"/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6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299146433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1A1D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rPr>
                        <a:t>G → J</a:t>
                      </a:r>
                      <a:endParaRPr lang="en-US" sz="2400" dirty="0"/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5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894803133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1A1D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rPr>
                        <a:t>H → J</a:t>
                      </a:r>
                      <a:endParaRPr lang="en-US" sz="2400" dirty="0"/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3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69955916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1A1D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rPr>
                        <a:t>I → J</a:t>
                      </a:r>
                      <a:endParaRPr lang="en-US" sz="2400" dirty="0"/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1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1578060388"/>
                  </a:ext>
                </a:extLst>
              </a:tr>
              <a:tr h="363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1A1D"/>
                          </a:solidFill>
                          <a:effectLst/>
                          <a:uLnTx/>
                          <a:uFillTx/>
                          <a:latin typeface="Times New Roman"/>
                          <a:ea typeface="+mn-ea"/>
                          <a:cs typeface="+mn-cs"/>
                        </a:rPr>
                        <a:t>J → J</a:t>
                      </a:r>
                      <a:endParaRPr lang="en-US" sz="2400" dirty="0"/>
                    </a:p>
                  </a:txBody>
                  <a:tcPr marL="90936" marR="90936" marT="45468" marB="4546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0</a:t>
                      </a:r>
                    </a:p>
                  </a:txBody>
                  <a:tcPr marL="90936" marR="90936" marT="45468" marB="45468" anchor="ctr"/>
                </a:tc>
                <a:extLst>
                  <a:ext uri="{0D108BD9-81ED-4DB2-BD59-A6C34878D82A}">
                    <a16:rowId xmlns:a16="http://schemas.microsoft.com/office/drawing/2014/main" val="3528973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527743"/>
      </p:ext>
    </p:extLst>
  </p:cSld>
  <p:clrMapOvr>
    <a:masterClrMapping/>
  </p:clrMapOvr>
  <p:transition>
    <p:blinds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D187-5EBB-E284-8D3E-E498291FE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836-2C7D-3DAC-EF06-6CDD3F38DB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AO Star (AO*) Search Algorithm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BC375-8506-87E6-D671-47C733CED1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52393"/>
      </p:ext>
    </p:extLst>
  </p:cSld>
  <p:clrMapOvr>
    <a:masterClrMapping/>
  </p:clrMapOvr>
  <p:transition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F4398-1F90-2DC1-129E-1314FBB1F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C8F3-C39A-7749-75AF-F2C45482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AO Star (AO*) Search Algorithm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9B7CD-52F0-7F02-155B-2AB6EFD38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AO*</a:t>
            </a:r>
            <a:r>
              <a:rPr lang="en-GB" dirty="0"/>
              <a:t> stands for </a:t>
            </a:r>
            <a:r>
              <a:rPr lang="en-GB" b="1" dirty="0"/>
              <a:t>And-Or Star Search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is used to find optimal solutions in AND-OR graphs, where problems can be divided into subproblems (AND nodes) and alternative solutions (OR nodes). Unlike A*, which deals with linear paths, AO* handles problem decomposition and interdependent solutions.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Why AO*?</a:t>
            </a:r>
          </a:p>
          <a:p>
            <a:pPr lvl="1"/>
            <a:r>
              <a:rPr lang="en-GB" dirty="0"/>
              <a:t>Some problems can’t be represented as a simple path, they look more like a </a:t>
            </a:r>
            <a:r>
              <a:rPr lang="en-GB" b="1" dirty="0"/>
              <a:t>decision tree.</a:t>
            </a:r>
            <a:endParaRPr lang="en-GB" dirty="0"/>
          </a:p>
          <a:p>
            <a:pPr lvl="1"/>
            <a:r>
              <a:rPr lang="en-GB" dirty="0"/>
              <a:t>Some nodes require </a:t>
            </a:r>
            <a:r>
              <a:rPr lang="en-GB" b="1" dirty="0"/>
              <a:t>all sub-tasks</a:t>
            </a:r>
            <a:r>
              <a:rPr lang="en-GB" dirty="0"/>
              <a:t> to succeed (AND).</a:t>
            </a:r>
          </a:p>
          <a:p>
            <a:pPr lvl="1"/>
            <a:r>
              <a:rPr lang="en-GB" dirty="0"/>
              <a:t>Some nodes require </a:t>
            </a:r>
            <a:r>
              <a:rPr lang="en-GB" b="1" dirty="0"/>
              <a:t>any one</a:t>
            </a:r>
            <a:r>
              <a:rPr lang="en-GB" dirty="0"/>
              <a:t> of multiple options (OR).</a:t>
            </a:r>
          </a:p>
          <a:p>
            <a:pPr lvl="1"/>
            <a:r>
              <a:rPr lang="en-GB" dirty="0"/>
              <a:t>AO* is designed to search and choose the </a:t>
            </a:r>
            <a:r>
              <a:rPr lang="en-GB" b="1" dirty="0"/>
              <a:t>best combination of tasks</a:t>
            </a:r>
            <a:r>
              <a:rPr lang="en-GB" dirty="0"/>
              <a:t> that leads to the goal efficiently.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49131-F5E7-C3E7-35B1-019B49BCA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60840"/>
      </p:ext>
    </p:extLst>
  </p:cSld>
  <p:clrMapOvr>
    <a:masterClrMapping/>
  </p:clrMapOvr>
  <p:transition>
    <p:blinds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E93C-A83F-FC66-7F56-264EF6422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20D0-B861-E3C2-95C0-445831E0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AO Star (AO*) Search Algorithm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8120E7-2371-713F-72FC-F39DEACADA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AO* also uses a </a:t>
                </a:r>
                <a:r>
                  <a:rPr lang="en-US" sz="3200" b="1" dirty="0"/>
                  <a:t>heuristic function</a:t>
                </a:r>
                <a:r>
                  <a:rPr lang="en-US" sz="3200" dirty="0"/>
                  <a:t>, like A*, but in AND-OR graphs.</a:t>
                </a:r>
              </a:p>
              <a:p>
                <a:pPr marL="0" indent="0">
                  <a:buNone/>
                </a:pPr>
                <a:r>
                  <a:rPr lang="en-US" sz="3200" dirty="0"/>
                  <a:t>		For each node:</a:t>
                </a:r>
              </a:p>
              <a:p>
                <a:pPr marL="0" indent="0">
                  <a:buNone/>
                </a:pPr>
                <a:r>
                  <a:rPr lang="en-US" sz="3200" b="1" dirty="0">
                    <a:solidFill>
                      <a:srgbClr val="EE000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ar-SA" sz="32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32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3200" b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SA" sz="3200" b="1" i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ar-SA" sz="32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32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ar-SA" sz="3200" b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ar-SA" sz="3200" b="1" i="1">
                        <a:solidFill>
                          <a:srgbClr val="EE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ar-SA" sz="32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SA" sz="3200" b="1" i="1">
                            <a:solidFill>
                              <a:srgbClr val="EE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ar-SA" sz="3200" b="1" dirty="0">
                  <a:solidFill>
                    <a:srgbClr val="EE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Where:</a:t>
                </a:r>
              </a:p>
              <a:p>
                <a:pPr lvl="2"/>
                <a:r>
                  <a:rPr lang="en-US" sz="2400" b="1" dirty="0"/>
                  <a:t>g(n)</a:t>
                </a:r>
                <a:r>
                  <a:rPr lang="en-US" sz="2400" dirty="0"/>
                  <a:t> = cost from start to current node</a:t>
                </a:r>
              </a:p>
              <a:p>
                <a:pPr lvl="2"/>
                <a:r>
                  <a:rPr lang="en-US" sz="2400" b="1" dirty="0"/>
                  <a:t>h(n)</a:t>
                </a:r>
                <a:r>
                  <a:rPr lang="en-US" sz="2400" dirty="0"/>
                  <a:t> = estimated cost to reach goal from that node</a:t>
                </a:r>
              </a:p>
              <a:p>
                <a:pPr lvl="2"/>
                <a:r>
                  <a:rPr lang="en-US" sz="2400" b="1" dirty="0"/>
                  <a:t>f(n)</a:t>
                </a:r>
                <a:r>
                  <a:rPr lang="en-US" sz="2400" dirty="0"/>
                  <a:t> = total estimated cost for solving that subproblem</a:t>
                </a:r>
              </a:p>
              <a:p>
                <a:pPr marL="0" indent="0">
                  <a:buNone/>
                </a:pPr>
                <a:r>
                  <a:rPr lang="en-US" sz="3200" dirty="0"/>
                  <a:t>The algorithm </a:t>
                </a:r>
                <a:r>
                  <a:rPr lang="en-US" sz="3200" b="1" dirty="0"/>
                  <a:t>propagates values upward</a:t>
                </a:r>
                <a:r>
                  <a:rPr lang="en-US" sz="3200" dirty="0"/>
                  <a:t>, updating parent nodes as better solutions are found in subgraphs.</a:t>
                </a:r>
              </a:p>
              <a:p>
                <a:pPr marL="0" indent="0">
                  <a:buNone/>
                </a:pPr>
                <a:r>
                  <a:rPr lang="en-US" sz="3200" b="1" dirty="0"/>
                  <a:t>Types of Nodes</a:t>
                </a:r>
              </a:p>
              <a:p>
                <a:pPr lvl="1"/>
                <a:r>
                  <a:rPr lang="en-US" sz="2800" b="1" dirty="0"/>
                  <a:t>AND Node: </a:t>
                </a:r>
                <a:r>
                  <a:rPr lang="en-US" sz="2800" dirty="0"/>
                  <a:t>All child nodes </a:t>
                </a:r>
                <a:r>
                  <a:rPr lang="en-US" sz="2800" b="1" dirty="0"/>
                  <a:t>must be solved</a:t>
                </a:r>
                <a:r>
                  <a:rPr lang="en-US" sz="2800" dirty="0"/>
                  <a:t> for the parent to be solved.</a:t>
                </a:r>
                <a:br>
                  <a:rPr lang="en-US" sz="2800" dirty="0"/>
                </a:br>
                <a:r>
                  <a:rPr lang="en-US" sz="2800" dirty="0"/>
                  <a:t>→ Example: completing all subtasks in a project.</a:t>
                </a:r>
              </a:p>
              <a:p>
                <a:pPr lvl="1"/>
                <a:r>
                  <a:rPr lang="en-US" sz="2800" b="1" dirty="0"/>
                  <a:t>OR Node: </a:t>
                </a:r>
                <a:r>
                  <a:rPr lang="en-US" sz="2800" dirty="0"/>
                  <a:t>Solving </a:t>
                </a:r>
                <a:r>
                  <a:rPr lang="en-US" sz="2800" b="1" dirty="0"/>
                  <a:t>any one child node</a:t>
                </a:r>
                <a:r>
                  <a:rPr lang="en-US" sz="2800" dirty="0"/>
                  <a:t> is enough.</a:t>
                </a:r>
                <a:br>
                  <a:rPr lang="en-US" sz="2800" dirty="0"/>
                </a:br>
                <a:r>
                  <a:rPr lang="en-US" sz="2800" dirty="0"/>
                  <a:t>→ Example: choosing one of multiple available routes.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8120E7-2371-713F-72FC-F39DEACADA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3" t="-2979" r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F9EA-90FB-DD95-746C-E1977D969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3919"/>
      </p:ext>
    </p:extLst>
  </p:cSld>
  <p:clrMapOvr>
    <a:masterClrMapping/>
  </p:clrMapOvr>
  <p:transition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0DB7-F691-0512-DFF6-2F29C6FFF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AO-Star Algorithm (AO*) ? - 3 Essential Core Concepts - Ai Smart  Class">
            <a:extLst>
              <a:ext uri="{FF2B5EF4-FFF2-40B4-BE49-F238E27FC236}">
                <a16:creationId xmlns:a16="http://schemas.microsoft.com/office/drawing/2014/main" id="{3DCFE970-1798-E719-B7E6-5F6DD02A4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1" y="3399095"/>
            <a:ext cx="9237306" cy="340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C55FAC-DBDC-5755-99E7-5B4A8128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AO Star (AO*) Search Algorithm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8727-4E85-F4CA-62B3-27BCF405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Types of Nodes</a:t>
            </a:r>
          </a:p>
          <a:p>
            <a:pPr lvl="1"/>
            <a:r>
              <a:rPr lang="en-US" sz="2800" b="1" dirty="0"/>
              <a:t>AND Node: </a:t>
            </a:r>
            <a:r>
              <a:rPr lang="en-US" sz="2800" dirty="0"/>
              <a:t>All child nodes </a:t>
            </a:r>
            <a:r>
              <a:rPr lang="en-US" sz="2800" b="1" dirty="0"/>
              <a:t>must be solved</a:t>
            </a:r>
            <a:r>
              <a:rPr lang="en-US" sz="2800" dirty="0"/>
              <a:t> for the parent to be solved.</a:t>
            </a:r>
            <a:br>
              <a:rPr lang="en-US" sz="2800" dirty="0"/>
            </a:br>
            <a:r>
              <a:rPr lang="en-US" sz="2800" dirty="0"/>
              <a:t>→ Example: completing all subtasks in a project.</a:t>
            </a:r>
          </a:p>
          <a:p>
            <a:pPr lvl="1"/>
            <a:r>
              <a:rPr lang="en-US" sz="2800" b="1" dirty="0"/>
              <a:t>OR Node: </a:t>
            </a:r>
            <a:r>
              <a:rPr lang="en-US" sz="2800" dirty="0"/>
              <a:t>Solving </a:t>
            </a:r>
            <a:r>
              <a:rPr lang="en-US" sz="2800" b="1" dirty="0"/>
              <a:t>any one child node</a:t>
            </a:r>
            <a:r>
              <a:rPr lang="en-US" sz="2800" dirty="0"/>
              <a:t> is enough.</a:t>
            </a:r>
            <a:br>
              <a:rPr lang="en-US" sz="2800" dirty="0"/>
            </a:br>
            <a:r>
              <a:rPr lang="en-US" sz="2800" dirty="0"/>
              <a:t>→ Example: choosing one of multiple available routes.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8F212-E1BB-ACE8-9E60-6F956307E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04294"/>
      </p:ext>
    </p:extLst>
  </p:cSld>
  <p:clrMapOvr>
    <a:masterClrMapping/>
  </p:clrMapOvr>
  <p:transition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7787-4870-FCD6-155C-09C38557B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48E2-28C1-C295-ECF3-8058E9A3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AO Star (AO*) Search Algorithm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AECB-2067-3059-3F1C-2016D856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Step-by-Step Working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Start from the </a:t>
            </a:r>
            <a:r>
              <a:rPr lang="en-GB" b="1" dirty="0"/>
              <a:t>root node</a:t>
            </a:r>
            <a:r>
              <a:rPr lang="en-GB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Expand the most promising node using heuristic estimates.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Calculate </a:t>
            </a:r>
            <a:r>
              <a:rPr lang="en-GB" b="1" dirty="0"/>
              <a:t>f(n)</a:t>
            </a:r>
            <a:r>
              <a:rPr lang="en-GB" dirty="0"/>
              <a:t> for each child node.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If the node is </a:t>
            </a:r>
            <a:r>
              <a:rPr lang="en-GB" b="1" dirty="0"/>
              <a:t>AND-type</a:t>
            </a:r>
            <a:r>
              <a:rPr lang="en-GB" dirty="0"/>
              <a:t>, combine the cost of all children. If it’s </a:t>
            </a:r>
            <a:r>
              <a:rPr lang="en-GB" b="1" dirty="0"/>
              <a:t>OR-type</a:t>
            </a:r>
            <a:r>
              <a:rPr lang="en-GB" dirty="0"/>
              <a:t>, select the minimum cost child.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b="1" dirty="0"/>
              <a:t>Propagate updated costs</a:t>
            </a:r>
            <a:r>
              <a:rPr lang="en-GB" dirty="0"/>
              <a:t> back to the parent node.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Continue until the goal node (solution graph) is found.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/>
              <a:t>AO* is the advanced extension of A*, used for problems that involve </a:t>
            </a:r>
            <a:r>
              <a:rPr lang="en-GB" b="1" dirty="0"/>
              <a:t>multiple goals, choices, and dependencies</a:t>
            </a:r>
            <a:r>
              <a:rPr lang="en-GB" dirty="0"/>
              <a:t>. It doesn’t just find a path, it finds the </a:t>
            </a:r>
            <a:r>
              <a:rPr lang="en-GB" b="1" dirty="0"/>
              <a:t>optimal solution graph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5209C-E31D-2BC8-A6B3-EDF0ADBDB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31789"/>
      </p:ext>
    </p:extLst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DBEC-9521-A1EE-FE6C-456EE88B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98C4-517D-874F-642D-C253A399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4A66-6586-D877-AD16-5AD8D60A6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1. Heuristic Function (h(n)):</a:t>
            </a:r>
            <a:r>
              <a:rPr lang="en-GB" dirty="0"/>
              <a:t>  This function provides an estimate of the cost from a </a:t>
            </a:r>
            <a:r>
              <a:rPr lang="en-GB" b="1" dirty="0"/>
              <a:t>given node ‘n’ </a:t>
            </a:r>
            <a:r>
              <a:rPr lang="en-GB" dirty="0"/>
              <a:t>to the goal node. It is a “rule of thumb” or an educated guess, </a:t>
            </a:r>
            <a:r>
              <a:rPr lang="en-GB" dirty="0">
                <a:highlight>
                  <a:srgbClr val="00FFFF"/>
                </a:highlight>
              </a:rPr>
              <a:t>not necessarily a perfectly accurate measure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2. Efficiency:</a:t>
            </a:r>
            <a:r>
              <a:rPr lang="en-GB" dirty="0"/>
              <a:t> Heuristic search aims to reduce computational complexity and speed up decision-making by prioritizing the most promising paths and avoiding the exploration of less likely or suboptimal paths.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0DCC-A1C2-4739-2424-84683C82E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48517"/>
      </p:ext>
    </p:extLst>
  </p:cSld>
  <p:clrMapOvr>
    <a:masterClrMapping/>
  </p:clrMapOvr>
  <p:transition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7BD7B-E0B1-1CC0-7D81-79C5EBA9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E41F-26C6-5E49-DCA7-C94EC26B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AO Star (AO*) Search Algorithm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675D-51B4-713F-8FB4-92539D505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Advantages</a:t>
            </a:r>
          </a:p>
          <a:p>
            <a:pPr lvl="1"/>
            <a:r>
              <a:rPr lang="en-US" dirty="0"/>
              <a:t>Works well for </a:t>
            </a:r>
            <a:r>
              <a:rPr lang="en-US" b="1" dirty="0"/>
              <a:t>complex decision trees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Handles </a:t>
            </a:r>
            <a:r>
              <a:rPr lang="en-US" b="1" dirty="0"/>
              <a:t>decomposition of problems</a:t>
            </a:r>
            <a:r>
              <a:rPr lang="en-US" dirty="0"/>
              <a:t> into smaller subproblems.</a:t>
            </a:r>
          </a:p>
          <a:p>
            <a:pPr lvl="1"/>
            <a:r>
              <a:rPr lang="en-US" dirty="0"/>
              <a:t>Finds </a:t>
            </a:r>
            <a:r>
              <a:rPr lang="en-US" b="1" dirty="0"/>
              <a:t>optimal and consistent solutions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Suitable for </a:t>
            </a:r>
            <a:r>
              <a:rPr lang="en-US" b="1" dirty="0"/>
              <a:t>goal-oriented reasoning systems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Disadvantages</a:t>
            </a:r>
          </a:p>
          <a:p>
            <a:pPr lvl="1"/>
            <a:r>
              <a:rPr lang="en-US" dirty="0"/>
              <a:t>More </a:t>
            </a:r>
            <a:r>
              <a:rPr lang="en-US" b="1" dirty="0"/>
              <a:t>complex to implement</a:t>
            </a:r>
            <a:r>
              <a:rPr lang="en-US" dirty="0"/>
              <a:t> than A*.</a:t>
            </a:r>
          </a:p>
          <a:p>
            <a:pPr lvl="1"/>
            <a:r>
              <a:rPr lang="en-US" dirty="0"/>
              <a:t>Requires </a:t>
            </a:r>
            <a:r>
              <a:rPr lang="en-US" b="1" dirty="0"/>
              <a:t>accurate heuristic estimation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computationally heavy</a:t>
            </a:r>
            <a:r>
              <a:rPr lang="en-US" dirty="0"/>
              <a:t> for large graphs.</a:t>
            </a:r>
          </a:p>
          <a:p>
            <a:pPr marL="0" indent="0">
              <a:buNone/>
            </a:pPr>
            <a:r>
              <a:rPr lang="en-US" b="1" dirty="0"/>
              <a:t>Real-World Applications</a:t>
            </a:r>
          </a:p>
          <a:p>
            <a:pPr lvl="1"/>
            <a:r>
              <a:rPr lang="en-US" b="1" dirty="0"/>
              <a:t>Expert systems</a:t>
            </a:r>
            <a:r>
              <a:rPr lang="en-US" dirty="0"/>
              <a:t> (medical diagnosis, fault detection).</a:t>
            </a:r>
          </a:p>
          <a:p>
            <a:pPr lvl="1"/>
            <a:r>
              <a:rPr lang="en-US" b="1" dirty="0"/>
              <a:t>Planning and reasoning</a:t>
            </a:r>
            <a:r>
              <a:rPr lang="en-US" dirty="0"/>
              <a:t> in AI agents.</a:t>
            </a:r>
          </a:p>
          <a:p>
            <a:pPr lvl="1"/>
            <a:r>
              <a:rPr lang="en-US" b="1" dirty="0"/>
              <a:t>Game playing</a:t>
            </a:r>
            <a:r>
              <a:rPr lang="en-US" dirty="0"/>
              <a:t> where actions depend on multiple outcomes.</a:t>
            </a:r>
          </a:p>
          <a:p>
            <a:pPr lvl="1"/>
            <a:r>
              <a:rPr lang="en-US" b="1" dirty="0"/>
              <a:t>Hierarchical problem solving</a:t>
            </a:r>
            <a:r>
              <a:rPr lang="en-US" dirty="0"/>
              <a:t> (robot task planning).</a:t>
            </a:r>
          </a:p>
          <a:p>
            <a:pPr lvl="1"/>
            <a:r>
              <a:rPr lang="en-US" b="1" dirty="0"/>
              <a:t>Decision support systems</a:t>
            </a:r>
            <a:r>
              <a:rPr lang="en-US" dirty="0"/>
              <a:t> where problems branch into interdependent subtasks.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56478-1C33-1A22-030A-DCB1654A5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06602"/>
      </p:ext>
    </p:extLst>
  </p:cSld>
  <p:clrMapOvr>
    <a:masterClrMapping/>
  </p:clrMapOvr>
  <p:transition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63571-8078-1A87-B876-B673EE85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61CC-80BE-4E1E-B489-C6CFAC54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AO Star (AO*) – Example 0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832F-F918-0B65-F2A1-A1B437942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A91ED-CB48-4D38-40FC-EE29B1F0C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C0AE6A4-167B-6178-8EFC-0BC6332B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915" y="987780"/>
            <a:ext cx="7269584" cy="567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141947"/>
      </p:ext>
    </p:extLst>
  </p:cSld>
  <p:clrMapOvr>
    <a:masterClrMapping/>
  </p:clrMapOvr>
  <p:transition>
    <p:blinds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9975-BBAB-182B-A881-640DBC9D5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2B05-F9DB-575E-988C-7DF44F24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AO Star (AO*) – Example 1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3486-C92B-23A4-84FA-4C12385B3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7E539-4285-2179-6326-D2F7E361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098" name="Picture 2" descr="AO star Search | AO* Search Algorithm Solved Example in Artificial  Intelligence by Mahesh Huddar">
            <a:extLst>
              <a:ext uri="{FF2B5EF4-FFF2-40B4-BE49-F238E27FC236}">
                <a16:creationId xmlns:a16="http://schemas.microsoft.com/office/drawing/2014/main" id="{F29213FA-7AC6-3391-157D-295605011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r="36625" b="11553"/>
          <a:stretch>
            <a:fillRect/>
          </a:stretch>
        </p:blipFill>
        <p:spPr bwMode="auto">
          <a:xfrm>
            <a:off x="2432615" y="1062757"/>
            <a:ext cx="8989604" cy="56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495333"/>
      </p:ext>
    </p:extLst>
  </p:cSld>
  <p:clrMapOvr>
    <a:masterClrMapping/>
  </p:clrMapOvr>
  <p:transition>
    <p:blinds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F2ACC-B1B8-C9F8-3AB8-8AFF686FF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141C-5255-317F-2816-4E11D9F3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AO Star (AO*) – Example 2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E057-6F84-C390-A43E-A8C373E92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FB3AB-0C29-4E78-E2F5-7653BFB2D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146" name="Picture 2" descr="AO* algorithm">
            <a:extLst>
              <a:ext uri="{FF2B5EF4-FFF2-40B4-BE49-F238E27FC236}">
                <a16:creationId xmlns:a16="http://schemas.microsoft.com/office/drawing/2014/main" id="{C3E3E0BF-7060-5A9A-B12D-37672389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497" y="951040"/>
            <a:ext cx="973455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10385"/>
      </p:ext>
    </p:extLst>
  </p:cSld>
  <p:clrMapOvr>
    <a:masterClrMapping/>
  </p:clrMapOvr>
  <p:transition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5271-5E87-AB73-B39A-85345BAB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AE2F9A-93AC-F5D9-1DF8-7C6A85F03F26}"/>
              </a:ext>
            </a:extLst>
          </p:cNvPr>
          <p:cNvSpPr/>
          <p:nvPr/>
        </p:nvSpPr>
        <p:spPr>
          <a:xfrm>
            <a:off x="1174967" y="5827190"/>
            <a:ext cx="9842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If you were taking a </a:t>
            </a:r>
            <a:r>
              <a:rPr lang="en-GB" sz="3200" b="1" dirty="0"/>
              <a:t>nap</a:t>
            </a:r>
            <a:r>
              <a:rPr lang="en-GB" sz="3200" dirty="0"/>
              <a:t>, </a:t>
            </a:r>
            <a:r>
              <a:rPr lang="en-GB" sz="3200" b="1" dirty="0">
                <a:highlight>
                  <a:srgbClr val="00FF00"/>
                </a:highlight>
              </a:rPr>
              <a:t>wake up</a:t>
            </a:r>
            <a:r>
              <a:rPr lang="en-GB" sz="3200" dirty="0"/>
              <a:t>… the lecture is over!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72759-E1E1-46A0-235C-9097038DAA31}"/>
              </a:ext>
            </a:extLst>
          </p:cNvPr>
          <p:cNvSpPr txBox="1"/>
          <p:nvPr/>
        </p:nvSpPr>
        <p:spPr>
          <a:xfrm>
            <a:off x="0" y="-38602"/>
            <a:ext cx="11372850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GB" sz="1600" b="1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 included in Syllabus</a:t>
            </a:r>
            <a:endParaRPr lang="en-US" sz="1600" b="1" dirty="0">
              <a:solidFill>
                <a:srgbClr val="EE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6BFC8-C11B-BA22-04E9-64205A765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 descr="New girl GIF on GIFER - by Mogor">
            <a:extLst>
              <a:ext uri="{FF2B5EF4-FFF2-40B4-BE49-F238E27FC236}">
                <a16:creationId xmlns:a16="http://schemas.microsoft.com/office/drawing/2014/main" id="{80FA813E-53D3-9265-4631-BDE8BD55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387" y="699796"/>
            <a:ext cx="6218952" cy="49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8148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A8FB78-9500-69A5-558B-C5CD2757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F6F573-0790-308F-1CC9-BB5736473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Informed Search Algorithms - I: </a:t>
            </a:r>
          </a:p>
          <a:p>
            <a:pPr marL="0" indent="0">
              <a:buNone/>
            </a:pPr>
            <a:r>
              <a:rPr lang="en-US" dirty="0"/>
              <a:t>Heuristic Function and its role </a:t>
            </a:r>
          </a:p>
          <a:p>
            <a:pPr lvl="1"/>
            <a:r>
              <a:rPr lang="en-US" dirty="0"/>
              <a:t>Best First Search (BFS)</a:t>
            </a:r>
          </a:p>
          <a:p>
            <a:pPr lvl="1"/>
            <a:r>
              <a:rPr lang="en-US" dirty="0"/>
              <a:t>Beam Search - Optimized Best First Search </a:t>
            </a:r>
          </a:p>
          <a:p>
            <a:pPr lvl="1"/>
            <a:r>
              <a:rPr lang="en-US" dirty="0"/>
              <a:t>A Star(A*) Search Algorithm </a:t>
            </a:r>
          </a:p>
          <a:p>
            <a:pPr lvl="1"/>
            <a:r>
              <a:rPr lang="en-US" dirty="0"/>
              <a:t>AO Star (AO-) Search Algorithm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9CEF2-82BB-4848-61D2-B3208C635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</p:spPr>
        <p:txBody>
          <a:bodyPr/>
          <a:lstStyle/>
          <a:p>
            <a:fld id="{C43898F3-53D0-4600-AC2E-55B5DBF6C67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2" descr="I Have A Question GIFs | Tenor">
            <a:extLst>
              <a:ext uri="{FF2B5EF4-FFF2-40B4-BE49-F238E27FC236}">
                <a16:creationId xmlns:a16="http://schemas.microsoft.com/office/drawing/2014/main" id="{11D9D591-97D8-E034-342C-04C4CF3D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32" y="1206132"/>
            <a:ext cx="5122506" cy="51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59863"/>
      </p:ext>
    </p:extLst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4B1B2-F40D-AD8F-9DCB-B46F566D0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77F7-F5E8-845D-C566-F2D6A5B7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A1726-53F3-612D-802F-240C5D9B3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3. Informed Search:</a:t>
            </a:r>
            <a:r>
              <a:rPr lang="en-GB" dirty="0"/>
              <a:t> Unlike uninformed search algorithms (like Breadth-First Search or Depth-First Search) that explore the search space systematically without specific knowledge, </a:t>
            </a:r>
            <a:r>
              <a:rPr lang="en-GB" dirty="0">
                <a:highlight>
                  <a:srgbClr val="00FFFF"/>
                </a:highlight>
              </a:rPr>
              <a:t>heuristic search incorporates domain-specific knowledge to guide the search.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4. Optimality vs. Near-Optimality:</a:t>
            </a:r>
            <a:r>
              <a:rPr lang="en-GB" dirty="0"/>
              <a:t> While some heuristic algorithms (like A*) can guarantee finding the optimal solution </a:t>
            </a:r>
            <a:r>
              <a:rPr lang="en-GB" b="1" dirty="0"/>
              <a:t>under certain conditions </a:t>
            </a:r>
            <a:r>
              <a:rPr lang="en-GB" dirty="0"/>
              <a:t>(admissibility and consistency of the heuristic), others may find a good, near-optimal solution rather than the absolute best, especially in complex problems </a:t>
            </a:r>
            <a:r>
              <a:rPr lang="en-GB" u="sng" dirty="0"/>
              <a:t>with large search spaces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C0847-59C0-88E8-1E1F-9EC7F67BE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22637"/>
      </p:ext>
    </p:extLst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61CDA-1061-F608-25AA-6E9585525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CF36-F545-F5AB-C27C-9068C7F9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F21E5-C097-B701-2285-42A8AD18A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Heuristic search algorithms are widely used in various AI applications, including:</a:t>
            </a:r>
          </a:p>
          <a:p>
            <a:r>
              <a:rPr lang="en-GB" b="1" dirty="0"/>
              <a:t>Pathfinding and Navigation:</a:t>
            </a:r>
            <a:r>
              <a:rPr lang="en-GB" dirty="0"/>
              <a:t> Finding the shortest or most efficient path in robotics and game AI.</a:t>
            </a:r>
          </a:p>
          <a:p>
            <a:r>
              <a:rPr lang="en-GB" b="1" dirty="0"/>
              <a:t>Game Playing:</a:t>
            </a:r>
            <a:r>
              <a:rPr lang="en-GB" dirty="0"/>
              <a:t> Developing AI agents that can make strategic decisions in games like chess or Go.</a:t>
            </a:r>
          </a:p>
          <a:p>
            <a:r>
              <a:rPr lang="en-GB" b="1" dirty="0"/>
              <a:t>Planning and Scheduling:</a:t>
            </a:r>
            <a:r>
              <a:rPr lang="en-GB" dirty="0"/>
              <a:t> Solving complex planning problems in logistics and resource management.</a:t>
            </a:r>
          </a:p>
          <a:p>
            <a:r>
              <a:rPr lang="en-GB" b="1" dirty="0"/>
              <a:t>Puzzle Solving:</a:t>
            </a:r>
            <a:r>
              <a:rPr lang="en-GB" dirty="0"/>
              <a:t> Solving classic AI puzzles like the 8-puzzle or Rubik’s Cube.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4644F-F78B-5351-E3E4-EBFFE4002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01959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2AB7-78B6-884B-65E1-5BD9F9C44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Heuristic Function and its role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73032-4192-BCB5-33B3-BDB03D968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95329"/>
      </p:ext>
    </p:extLst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1B80-82D0-F728-FB13-81C74BE5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Heuristic Function and its role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8A338-230B-EFC0-172A-A8A6ECAA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Heuristic search algorithms in AI are problem-solving methods that use intelligent strategies to find solutions more efficiently than exhaustive or “blind” search methods. </a:t>
            </a:r>
            <a:r>
              <a:rPr lang="en-GB" dirty="0">
                <a:highlight>
                  <a:srgbClr val="00FFFF"/>
                </a:highlight>
              </a:rPr>
              <a:t>They employ a heuristic function to estimate the cost or distance from a current state to the goal state</a:t>
            </a:r>
            <a:r>
              <a:rPr lang="en-GB" dirty="0"/>
              <a:t>, guiding the search towards more promising paths.</a:t>
            </a:r>
          </a:p>
          <a:p>
            <a:endParaRPr lang="en-GB" dirty="0"/>
          </a:p>
          <a:p>
            <a:r>
              <a:rPr lang="en-GB" dirty="0"/>
              <a:t>“Heuristic” means to </a:t>
            </a:r>
            <a:r>
              <a:rPr lang="en-GB" b="1" dirty="0">
                <a:highlight>
                  <a:srgbClr val="00FFFF"/>
                </a:highlight>
              </a:rPr>
              <a:t>discover or to find by trial and error</a:t>
            </a:r>
            <a:r>
              <a:rPr lang="en-GB" dirty="0"/>
              <a:t>.</a:t>
            </a:r>
          </a:p>
          <a:p>
            <a:r>
              <a:rPr lang="en-GB" dirty="0"/>
              <a:t>A heuristic is a rule-of-thumb or educated guess that helps guide search algorithms.</a:t>
            </a:r>
          </a:p>
          <a:p>
            <a:r>
              <a:rPr lang="en-GB" dirty="0"/>
              <a:t>Heuristic search uses domain-specific knowledge to find solutions faster than uninformed search.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48BBC-9B6D-89DB-E22A-34E9580F1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75069"/>
      </p:ext>
    </p:extLst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929DA-4812-E236-3407-52A5AC7AF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E8A9-3D39-1842-ACBB-438C32FBA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First Search (BFS)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FC4E5-B542-D29B-C84E-A62C733D9C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48050"/>
      </p:ext>
    </p:extLst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Office Theme">
  <a:themeElements>
    <a:clrScheme name="HITEC Color Templete">
      <a:dk1>
        <a:srgbClr val="0F1A1D"/>
      </a:dk1>
      <a:lt1>
        <a:srgbClr val="D6E5EA"/>
      </a:lt1>
      <a:dk2>
        <a:srgbClr val="0F1A1D"/>
      </a:dk2>
      <a:lt2>
        <a:srgbClr val="DBE9F7"/>
      </a:lt2>
      <a:accent1>
        <a:srgbClr val="081726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4426</TotalTime>
  <Words>3071</Words>
  <Application>Microsoft Office PowerPoint</Application>
  <PresentationFormat>Widescreen</PresentationFormat>
  <Paragraphs>443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Arial</vt:lpstr>
      <vt:lpstr>Cambria Math</vt:lpstr>
      <vt:lpstr>Times New Roman</vt:lpstr>
      <vt:lpstr>Office Theme</vt:lpstr>
      <vt:lpstr>CS312 Artificial Intelligence</vt:lpstr>
      <vt:lpstr>Lecture Content</vt:lpstr>
      <vt:lpstr>Informed Search </vt:lpstr>
      <vt:lpstr>Key characteristics</vt:lpstr>
      <vt:lpstr>Key characteristics</vt:lpstr>
      <vt:lpstr>Applications:</vt:lpstr>
      <vt:lpstr>Heuristic Function and its role </vt:lpstr>
      <vt:lpstr>Heuristic Function and its role </vt:lpstr>
      <vt:lpstr>Best First Search (BFS)</vt:lpstr>
      <vt:lpstr>Best First Search (BFS)</vt:lpstr>
      <vt:lpstr>Best First Search (BFS)</vt:lpstr>
      <vt:lpstr>Best First Search (BFS)</vt:lpstr>
      <vt:lpstr>Best First Search (BFS)</vt:lpstr>
      <vt:lpstr>BFS – Example 0 </vt:lpstr>
      <vt:lpstr>BFS – Example 1 </vt:lpstr>
      <vt:lpstr>BFS – Example 1 </vt:lpstr>
      <vt:lpstr>BFS – Example 2 </vt:lpstr>
      <vt:lpstr>BFS – Example 3 </vt:lpstr>
      <vt:lpstr>Beam Search - Optimized Best First Search </vt:lpstr>
      <vt:lpstr>Beam Search - Optimized Best First Search </vt:lpstr>
      <vt:lpstr>Beam Search - Optimized Best First Search </vt:lpstr>
      <vt:lpstr>Applications of Beam Search</vt:lpstr>
      <vt:lpstr>Beam Search – Example 0</vt:lpstr>
      <vt:lpstr>Beam Search – Example 0</vt:lpstr>
      <vt:lpstr>A Star(A*) Search Algorithm</vt:lpstr>
      <vt:lpstr>A Star(A*) Search Algorithm</vt:lpstr>
      <vt:lpstr>A Star(A*) Search Algorithm</vt:lpstr>
      <vt:lpstr>A Star(A*) Search Algorithm</vt:lpstr>
      <vt:lpstr>A Star(A*) – Example 0</vt:lpstr>
      <vt:lpstr>A Star(A*) – Example 0</vt:lpstr>
      <vt:lpstr>A Star(A*) – Example 0</vt:lpstr>
      <vt:lpstr>A Star(A*) – Example 0</vt:lpstr>
      <vt:lpstr>A Star(A*) – Example 0</vt:lpstr>
      <vt:lpstr>A Star(A*) – Example 1</vt:lpstr>
      <vt:lpstr>AO Star (AO*) Search Algorithm </vt:lpstr>
      <vt:lpstr>AO Star (AO*) Search Algorithm </vt:lpstr>
      <vt:lpstr>AO Star (AO*) Search Algorithm </vt:lpstr>
      <vt:lpstr>AO Star (AO*) Search Algorithm </vt:lpstr>
      <vt:lpstr>AO Star (AO*) Search Algorithm </vt:lpstr>
      <vt:lpstr>AO Star (AO*) Search Algorithm </vt:lpstr>
      <vt:lpstr>AO Star (AO*) – Example 0 </vt:lpstr>
      <vt:lpstr>AO Star (AO*) – Example 1 </vt:lpstr>
      <vt:lpstr>AO Star (AO*) – Example 2 </vt:lpstr>
      <vt:lpstr>PowerPoint Presentation</vt:lpstr>
      <vt:lpstr>Recap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BS105 - Applied Physics</dc:title>
  <dc:creator>Mubashir Iqbal</dc:creator>
  <cp:lastModifiedBy>Mubashir Iqbal</cp:lastModifiedBy>
  <cp:revision>799</cp:revision>
  <dcterms:created xsi:type="dcterms:W3CDTF">2025-02-22T18:08:14Z</dcterms:created>
  <dcterms:modified xsi:type="dcterms:W3CDTF">2025-11-13T05:12:02Z</dcterms:modified>
</cp:coreProperties>
</file>